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4"/>
    <p:sldMasterId id="2147483679" r:id="rId5"/>
    <p:sldMasterId id="2147483681" r:id="rId6"/>
    <p:sldMasterId id="2147483666" r:id="rId7"/>
  </p:sldMasterIdLst>
  <p:notesMasterIdLst>
    <p:notesMasterId r:id="rId25"/>
  </p:notesMasterIdLst>
  <p:sldIdLst>
    <p:sldId id="263" r:id="rId8"/>
    <p:sldId id="273" r:id="rId9"/>
    <p:sldId id="285" r:id="rId10"/>
    <p:sldId id="286" r:id="rId11"/>
    <p:sldId id="274" r:id="rId12"/>
    <p:sldId id="270" r:id="rId13"/>
    <p:sldId id="272" r:id="rId14"/>
    <p:sldId id="277" r:id="rId15"/>
    <p:sldId id="275" r:id="rId16"/>
    <p:sldId id="280" r:id="rId17"/>
    <p:sldId id="281" r:id="rId18"/>
    <p:sldId id="282" r:id="rId19"/>
    <p:sldId id="283" r:id="rId20"/>
    <p:sldId id="284" r:id="rId21"/>
    <p:sldId id="287" r:id="rId22"/>
    <p:sldId id="28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4DF7"/>
    <a:srgbClr val="C979F0"/>
    <a:srgbClr val="C06DF1"/>
    <a:srgbClr val="7A11FF"/>
    <a:srgbClr val="FFFFFF"/>
    <a:srgbClr val="3E3770"/>
    <a:srgbClr val="A4C8BB"/>
    <a:srgbClr val="96C3B3"/>
    <a:srgbClr val="373C78"/>
    <a:srgbClr val="FAAF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51C395-7772-BCAF-9FA3-FA76A2F0D9AC}" v="59" dt="2025-07-11T05:33:44.272"/>
    <p1510:client id="{86C2B1FC-9801-9E44-034E-A29AAC5672AC}" v="12" dt="2025-07-11T05:38:26.437"/>
  </p1510:revLst>
</p1510:revInfo>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lippos Anagnostopoulos" userId="S::filippos_ieecp.org#ext#@epuntuagr.onmicrosoft.com::6c612028-2ef9-44ce-b9aa-ab7fb549b4b6" providerId="AD" clId="Web-{86C2B1FC-9801-9E44-034E-A29AAC5672AC}"/>
    <pc:docChg chg="modSld sldOrd">
      <pc:chgData name="Filippos Anagnostopoulos" userId="S::filippos_ieecp.org#ext#@epuntuagr.onmicrosoft.com::6c612028-2ef9-44ce-b9aa-ab7fb549b4b6" providerId="AD" clId="Web-{86C2B1FC-9801-9E44-034E-A29AAC5672AC}" dt="2025-07-11T05:38:26.437" v="11"/>
      <pc:docMkLst>
        <pc:docMk/>
      </pc:docMkLst>
      <pc:sldChg chg="delSp modSp">
        <pc:chgData name="Filippos Anagnostopoulos" userId="S::filippos_ieecp.org#ext#@epuntuagr.onmicrosoft.com::6c612028-2ef9-44ce-b9aa-ab7fb549b4b6" providerId="AD" clId="Web-{86C2B1FC-9801-9E44-034E-A29AAC5672AC}" dt="2025-07-11T05:37:57.388" v="5" actId="20577"/>
        <pc:sldMkLst>
          <pc:docMk/>
          <pc:sldMk cId="2193540920" sldId="263"/>
        </pc:sldMkLst>
        <pc:spChg chg="mod">
          <ac:chgData name="Filippos Anagnostopoulos" userId="S::filippos_ieecp.org#ext#@epuntuagr.onmicrosoft.com::6c612028-2ef9-44ce-b9aa-ab7fb549b4b6" providerId="AD" clId="Web-{86C2B1FC-9801-9E44-034E-A29AAC5672AC}" dt="2025-07-11T05:37:57.388" v="5" actId="20577"/>
          <ac:spMkLst>
            <pc:docMk/>
            <pc:sldMk cId="2193540920" sldId="263"/>
            <ac:spMk id="3" creationId="{EFC4AF6E-C436-42FC-A078-B2DE82DA3BD2}"/>
          </ac:spMkLst>
        </pc:spChg>
        <pc:spChg chg="del">
          <ac:chgData name="Filippos Anagnostopoulos" userId="S::filippos_ieecp.org#ext#@epuntuagr.onmicrosoft.com::6c612028-2ef9-44ce-b9aa-ab7fb549b4b6" providerId="AD" clId="Web-{86C2B1FC-9801-9E44-034E-A29AAC5672AC}" dt="2025-07-11T05:37:11.871" v="0"/>
          <ac:spMkLst>
            <pc:docMk/>
            <pc:sldMk cId="2193540920" sldId="263"/>
            <ac:spMk id="4" creationId="{F199416C-42B5-4305-A19E-2C1A964F88C7}"/>
          </ac:spMkLst>
        </pc:spChg>
      </pc:sldChg>
      <pc:sldChg chg="mod modShow">
        <pc:chgData name="Filippos Anagnostopoulos" userId="S::filippos_ieecp.org#ext#@epuntuagr.onmicrosoft.com::6c612028-2ef9-44ce-b9aa-ab7fb549b4b6" providerId="AD" clId="Web-{86C2B1FC-9801-9E44-034E-A29AAC5672AC}" dt="2025-07-11T05:38:10.515" v="6"/>
        <pc:sldMkLst>
          <pc:docMk/>
          <pc:sldMk cId="4034628149" sldId="275"/>
        </pc:sldMkLst>
      </pc:sldChg>
      <pc:sldChg chg="mod modShow">
        <pc:chgData name="Filippos Anagnostopoulos" userId="S::filippos_ieecp.org#ext#@epuntuagr.onmicrosoft.com::6c612028-2ef9-44ce-b9aa-ab7fb549b4b6" providerId="AD" clId="Web-{86C2B1FC-9801-9E44-034E-A29AAC5672AC}" dt="2025-07-11T05:38:10.702" v="9"/>
        <pc:sldMkLst>
          <pc:docMk/>
          <pc:sldMk cId="1536029804" sldId="277"/>
        </pc:sldMkLst>
      </pc:sldChg>
      <pc:sldChg chg="mod modShow">
        <pc:chgData name="Filippos Anagnostopoulos" userId="S::filippos_ieecp.org#ext#@epuntuagr.onmicrosoft.com::6c612028-2ef9-44ce-b9aa-ab7fb549b4b6" providerId="AD" clId="Web-{86C2B1FC-9801-9E44-034E-A29AAC5672AC}" dt="2025-07-11T05:38:10.874" v="10"/>
        <pc:sldMkLst>
          <pc:docMk/>
          <pc:sldMk cId="2785020213" sldId="279"/>
        </pc:sldMkLst>
      </pc:sldChg>
      <pc:sldChg chg="ord">
        <pc:chgData name="Filippos Anagnostopoulos" userId="S::filippos_ieecp.org#ext#@epuntuagr.onmicrosoft.com::6c612028-2ef9-44ce-b9aa-ab7fb549b4b6" providerId="AD" clId="Web-{86C2B1FC-9801-9E44-034E-A29AAC5672AC}" dt="2025-07-11T05:38:26.437" v="11"/>
        <pc:sldMkLst>
          <pc:docMk/>
          <pc:sldMk cId="2508970581" sldId="286"/>
        </pc:sldMkLst>
      </pc:sldChg>
      <pc:sldChg chg="mod modShow">
        <pc:chgData name="Filippos Anagnostopoulos" userId="S::filippos_ieecp.org#ext#@epuntuagr.onmicrosoft.com::6c612028-2ef9-44ce-b9aa-ab7fb549b4b6" providerId="AD" clId="Web-{86C2B1FC-9801-9E44-034E-A29AAC5672AC}" dt="2025-07-11T05:38:10.577" v="7"/>
        <pc:sldMkLst>
          <pc:docMk/>
          <pc:sldMk cId="991776384" sldId="287"/>
        </pc:sldMkLst>
      </pc:sldChg>
      <pc:sldChg chg="mod modShow">
        <pc:chgData name="Filippos Anagnostopoulos" userId="S::filippos_ieecp.org#ext#@epuntuagr.onmicrosoft.com::6c612028-2ef9-44ce-b9aa-ab7fb549b4b6" providerId="AD" clId="Web-{86C2B1FC-9801-9E44-034E-A29AAC5672AC}" dt="2025-07-11T05:38:10.624" v="8"/>
        <pc:sldMkLst>
          <pc:docMk/>
          <pc:sldMk cId="3455321480" sldId="28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7A8A33-8125-4D13-BC34-B51F71768693}"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C209154F-8509-4630-955B-344B233CD777}">
      <dgm:prSet/>
      <dgm:spPr/>
      <dgm:t>
        <a:bodyPr/>
        <a:lstStyle/>
        <a:p>
          <a:r>
            <a:rPr lang="en-GB" b="1" i="0" baseline="0"/>
            <a:t>Energy Performance Contracting with Pay4Performance guarantees </a:t>
          </a:r>
          <a:r>
            <a:rPr lang="en-GB" b="0" i="0" baseline="0"/>
            <a:t>(Berlin, Germany)</a:t>
          </a:r>
          <a:endParaRPr lang="en-US"/>
        </a:p>
      </dgm:t>
    </dgm:pt>
    <dgm:pt modelId="{C326C902-72A5-4B3B-B528-CB59C3FD9784}" type="parTrans" cxnId="{CEB0F271-FFD7-4FB0-BFBC-C885D5AAE26F}">
      <dgm:prSet/>
      <dgm:spPr/>
      <dgm:t>
        <a:bodyPr/>
        <a:lstStyle/>
        <a:p>
          <a:endParaRPr lang="en-US"/>
        </a:p>
      </dgm:t>
    </dgm:pt>
    <dgm:pt modelId="{C3D87303-4EA3-43E8-BE32-E2391D1686AF}" type="sibTrans" cxnId="{CEB0F271-FFD7-4FB0-BFBC-C885D5AAE26F}">
      <dgm:prSet/>
      <dgm:spPr/>
      <dgm:t>
        <a:bodyPr/>
        <a:lstStyle/>
        <a:p>
          <a:endParaRPr lang="en-US"/>
        </a:p>
      </dgm:t>
    </dgm:pt>
    <dgm:pt modelId="{6FCEC70B-2B72-4F1D-B5B5-3F3EF1F1EB50}">
      <dgm:prSet/>
      <dgm:spPr/>
      <dgm:t>
        <a:bodyPr/>
        <a:lstStyle/>
        <a:p>
          <a:r>
            <a:rPr lang="en-GB" b="1" i="0" baseline="0"/>
            <a:t>Improved self-consumption of distributed energy resources in Energy Cooperatives </a:t>
          </a:r>
          <a:r>
            <a:rPr lang="en-GB" b="0" i="0" baseline="0"/>
            <a:t>(</a:t>
          </a:r>
          <a:r>
            <a:rPr lang="en-GB" b="0" i="0" baseline="0" err="1"/>
            <a:t>Crevillent</a:t>
          </a:r>
          <a:r>
            <a:rPr lang="en-GB" b="0" i="0" baseline="0"/>
            <a:t>, Spain)</a:t>
          </a:r>
          <a:endParaRPr lang="en-US"/>
        </a:p>
      </dgm:t>
    </dgm:pt>
    <dgm:pt modelId="{838C6D66-C01F-445B-AE6D-B1F032AA0097}" type="parTrans" cxnId="{4B17B454-FFFF-454E-858A-CB07406E12A2}">
      <dgm:prSet/>
      <dgm:spPr/>
      <dgm:t>
        <a:bodyPr/>
        <a:lstStyle/>
        <a:p>
          <a:endParaRPr lang="en-US"/>
        </a:p>
      </dgm:t>
    </dgm:pt>
    <dgm:pt modelId="{C02C9D77-9722-4921-8E8D-7772153E5F02}" type="sibTrans" cxnId="{4B17B454-FFFF-454E-858A-CB07406E12A2}">
      <dgm:prSet/>
      <dgm:spPr/>
      <dgm:t>
        <a:bodyPr/>
        <a:lstStyle/>
        <a:p>
          <a:endParaRPr lang="en-US"/>
        </a:p>
      </dgm:t>
    </dgm:pt>
    <dgm:pt modelId="{6A0967A7-2620-454D-BB92-A68545713419}">
      <dgm:prSet/>
      <dgm:spPr/>
      <dgm:t>
        <a:bodyPr/>
        <a:lstStyle/>
        <a:p>
          <a:r>
            <a:rPr lang="en-GB" b="1" i="0" baseline="0"/>
            <a:t>Energy efficiency and flexibility services for legacy natural gas boilers </a:t>
          </a:r>
          <a:r>
            <a:rPr lang="en-GB" b="0" i="0" baseline="0"/>
            <a:t>(5 Greek cities: Athens, Thessaloniki, Larisa, Trikala, Volos)</a:t>
          </a:r>
          <a:endParaRPr lang="en-US"/>
        </a:p>
      </dgm:t>
    </dgm:pt>
    <dgm:pt modelId="{3F41544D-9C2C-4730-A6A6-04A6FBA1EA95}" type="parTrans" cxnId="{31C0A4BE-7690-4136-B110-BFFDED0AA6DE}">
      <dgm:prSet/>
      <dgm:spPr/>
      <dgm:t>
        <a:bodyPr/>
        <a:lstStyle/>
        <a:p>
          <a:endParaRPr lang="en-US"/>
        </a:p>
      </dgm:t>
    </dgm:pt>
    <dgm:pt modelId="{E9835110-E967-4B96-B73D-12CBC75B3360}" type="sibTrans" cxnId="{31C0A4BE-7690-4136-B110-BFFDED0AA6DE}">
      <dgm:prSet/>
      <dgm:spPr/>
      <dgm:t>
        <a:bodyPr/>
        <a:lstStyle/>
        <a:p>
          <a:endParaRPr lang="en-US"/>
        </a:p>
      </dgm:t>
    </dgm:pt>
    <dgm:pt modelId="{0FEFEC7A-E26A-4F25-8BDF-434DB3AE91D0}">
      <dgm:prSet/>
      <dgm:spPr/>
      <dgm:t>
        <a:bodyPr/>
        <a:lstStyle/>
        <a:p>
          <a:r>
            <a:rPr lang="en-GB" b="1" i="0" baseline="0"/>
            <a:t>Smart energy management for EV chargers and electricity-based HVAC appliances </a:t>
          </a:r>
          <a:r>
            <a:rPr lang="en-GB" b="0" i="0" baseline="0">
              <a:latin typeface="Arial Nova"/>
            </a:rPr>
            <a:t>(Sweden)</a:t>
          </a:r>
          <a:endParaRPr lang="en-US"/>
        </a:p>
      </dgm:t>
    </dgm:pt>
    <dgm:pt modelId="{4829F4C9-4077-4093-B60B-ADD825BAE05C}" type="parTrans" cxnId="{9036560A-4379-4CE8-8312-11698D53E68D}">
      <dgm:prSet/>
      <dgm:spPr/>
      <dgm:t>
        <a:bodyPr/>
        <a:lstStyle/>
        <a:p>
          <a:endParaRPr lang="en-US"/>
        </a:p>
      </dgm:t>
    </dgm:pt>
    <dgm:pt modelId="{509AE533-676C-4F3F-8C0D-0F8DE0B395C6}" type="sibTrans" cxnId="{9036560A-4379-4CE8-8312-11698D53E68D}">
      <dgm:prSet/>
      <dgm:spPr/>
      <dgm:t>
        <a:bodyPr/>
        <a:lstStyle/>
        <a:p>
          <a:endParaRPr lang="en-US"/>
        </a:p>
      </dgm:t>
    </dgm:pt>
    <dgm:pt modelId="{8171D823-6B25-4974-8A4A-0F5C5D1F567B}">
      <dgm:prSet/>
      <dgm:spPr/>
      <dgm:t>
        <a:bodyPr/>
        <a:lstStyle/>
        <a:p>
          <a:r>
            <a:rPr lang="en-GB" b="1" i="0" baseline="0"/>
            <a:t>Decentralized Energy Efficiency Power Plant (DEEPP)</a:t>
          </a:r>
          <a:r>
            <a:rPr lang="en-GB" b="0" i="0" baseline="0"/>
            <a:t> (conceptual)</a:t>
          </a:r>
          <a:endParaRPr lang="en-US"/>
        </a:p>
      </dgm:t>
    </dgm:pt>
    <dgm:pt modelId="{5B3398EC-05B2-409C-ABB5-3B0D80FD345D}" type="parTrans" cxnId="{54E3ACEC-A42F-4DCE-9D0D-FA383DD19E4C}">
      <dgm:prSet/>
      <dgm:spPr/>
      <dgm:t>
        <a:bodyPr/>
        <a:lstStyle/>
        <a:p>
          <a:endParaRPr lang="en-US"/>
        </a:p>
      </dgm:t>
    </dgm:pt>
    <dgm:pt modelId="{4D895E14-A5BF-4B56-8D14-B2D656C7E4EE}" type="sibTrans" cxnId="{54E3ACEC-A42F-4DCE-9D0D-FA383DD19E4C}">
      <dgm:prSet/>
      <dgm:spPr/>
      <dgm:t>
        <a:bodyPr/>
        <a:lstStyle/>
        <a:p>
          <a:endParaRPr lang="en-US"/>
        </a:p>
      </dgm:t>
    </dgm:pt>
    <dgm:pt modelId="{C72C92C8-1A7B-4C49-BA1E-1C762568BDD6}" type="pres">
      <dgm:prSet presAssocID="{FD7A8A33-8125-4D13-BC34-B51F71768693}" presName="linear" presStyleCnt="0">
        <dgm:presLayoutVars>
          <dgm:animLvl val="lvl"/>
          <dgm:resizeHandles val="exact"/>
        </dgm:presLayoutVars>
      </dgm:prSet>
      <dgm:spPr/>
    </dgm:pt>
    <dgm:pt modelId="{71235167-34BF-4C23-B473-08CB742E245B}" type="pres">
      <dgm:prSet presAssocID="{C209154F-8509-4630-955B-344B233CD777}" presName="parentText" presStyleLbl="node1" presStyleIdx="0" presStyleCnt="5">
        <dgm:presLayoutVars>
          <dgm:chMax val="0"/>
          <dgm:bulletEnabled val="1"/>
        </dgm:presLayoutVars>
      </dgm:prSet>
      <dgm:spPr/>
    </dgm:pt>
    <dgm:pt modelId="{B2DAD8CE-1A4C-48DB-8388-E72A20472E1F}" type="pres">
      <dgm:prSet presAssocID="{C3D87303-4EA3-43E8-BE32-E2391D1686AF}" presName="spacer" presStyleCnt="0"/>
      <dgm:spPr/>
    </dgm:pt>
    <dgm:pt modelId="{FBBF75B4-0999-4BE2-8278-7C5D4024F0B7}" type="pres">
      <dgm:prSet presAssocID="{6FCEC70B-2B72-4F1D-B5B5-3F3EF1F1EB50}" presName="parentText" presStyleLbl="node1" presStyleIdx="1" presStyleCnt="5">
        <dgm:presLayoutVars>
          <dgm:chMax val="0"/>
          <dgm:bulletEnabled val="1"/>
        </dgm:presLayoutVars>
      </dgm:prSet>
      <dgm:spPr/>
    </dgm:pt>
    <dgm:pt modelId="{322E5642-DE30-4CCF-92ED-CF862A7238E6}" type="pres">
      <dgm:prSet presAssocID="{C02C9D77-9722-4921-8E8D-7772153E5F02}" presName="spacer" presStyleCnt="0"/>
      <dgm:spPr/>
    </dgm:pt>
    <dgm:pt modelId="{7F8161FB-4DB5-454F-A5FF-F94C4406B58D}" type="pres">
      <dgm:prSet presAssocID="{6A0967A7-2620-454D-BB92-A68545713419}" presName="parentText" presStyleLbl="node1" presStyleIdx="2" presStyleCnt="5">
        <dgm:presLayoutVars>
          <dgm:chMax val="0"/>
          <dgm:bulletEnabled val="1"/>
        </dgm:presLayoutVars>
      </dgm:prSet>
      <dgm:spPr/>
    </dgm:pt>
    <dgm:pt modelId="{AB153E13-7429-4B17-B009-49384E70D663}" type="pres">
      <dgm:prSet presAssocID="{E9835110-E967-4B96-B73D-12CBC75B3360}" presName="spacer" presStyleCnt="0"/>
      <dgm:spPr/>
    </dgm:pt>
    <dgm:pt modelId="{34AC744A-97DF-415D-9177-162260C73FD8}" type="pres">
      <dgm:prSet presAssocID="{0FEFEC7A-E26A-4F25-8BDF-434DB3AE91D0}" presName="parentText" presStyleLbl="node1" presStyleIdx="3" presStyleCnt="5">
        <dgm:presLayoutVars>
          <dgm:chMax val="0"/>
          <dgm:bulletEnabled val="1"/>
        </dgm:presLayoutVars>
      </dgm:prSet>
      <dgm:spPr/>
    </dgm:pt>
    <dgm:pt modelId="{ED706E9C-78DE-4216-A30A-80E74095577E}" type="pres">
      <dgm:prSet presAssocID="{509AE533-676C-4F3F-8C0D-0F8DE0B395C6}" presName="spacer" presStyleCnt="0"/>
      <dgm:spPr/>
    </dgm:pt>
    <dgm:pt modelId="{E261BF10-C8A1-4159-9DC3-184D8608B0C8}" type="pres">
      <dgm:prSet presAssocID="{8171D823-6B25-4974-8A4A-0F5C5D1F567B}" presName="parentText" presStyleLbl="node1" presStyleIdx="4" presStyleCnt="5">
        <dgm:presLayoutVars>
          <dgm:chMax val="0"/>
          <dgm:bulletEnabled val="1"/>
        </dgm:presLayoutVars>
      </dgm:prSet>
      <dgm:spPr/>
    </dgm:pt>
  </dgm:ptLst>
  <dgm:cxnLst>
    <dgm:cxn modelId="{9036560A-4379-4CE8-8312-11698D53E68D}" srcId="{FD7A8A33-8125-4D13-BC34-B51F71768693}" destId="{0FEFEC7A-E26A-4F25-8BDF-434DB3AE91D0}" srcOrd="3" destOrd="0" parTransId="{4829F4C9-4077-4093-B60B-ADD825BAE05C}" sibTransId="{509AE533-676C-4F3F-8C0D-0F8DE0B395C6}"/>
    <dgm:cxn modelId="{F31F440C-2A7F-4561-9B99-A21D21F095A7}" type="presOf" srcId="{6A0967A7-2620-454D-BB92-A68545713419}" destId="{7F8161FB-4DB5-454F-A5FF-F94C4406B58D}" srcOrd="0" destOrd="0" presId="urn:microsoft.com/office/officeart/2005/8/layout/vList2"/>
    <dgm:cxn modelId="{CEB0F271-FFD7-4FB0-BFBC-C885D5AAE26F}" srcId="{FD7A8A33-8125-4D13-BC34-B51F71768693}" destId="{C209154F-8509-4630-955B-344B233CD777}" srcOrd="0" destOrd="0" parTransId="{C326C902-72A5-4B3B-B528-CB59C3FD9784}" sibTransId="{C3D87303-4EA3-43E8-BE32-E2391D1686AF}"/>
    <dgm:cxn modelId="{6C256554-7435-4039-9F81-8A9851711F1C}" type="presOf" srcId="{8171D823-6B25-4974-8A4A-0F5C5D1F567B}" destId="{E261BF10-C8A1-4159-9DC3-184D8608B0C8}" srcOrd="0" destOrd="0" presId="urn:microsoft.com/office/officeart/2005/8/layout/vList2"/>
    <dgm:cxn modelId="{4B17B454-FFFF-454E-858A-CB07406E12A2}" srcId="{FD7A8A33-8125-4D13-BC34-B51F71768693}" destId="{6FCEC70B-2B72-4F1D-B5B5-3F3EF1F1EB50}" srcOrd="1" destOrd="0" parTransId="{838C6D66-C01F-445B-AE6D-B1F032AA0097}" sibTransId="{C02C9D77-9722-4921-8E8D-7772153E5F02}"/>
    <dgm:cxn modelId="{67449881-1668-47C4-86E4-873B93025159}" type="presOf" srcId="{C209154F-8509-4630-955B-344B233CD777}" destId="{71235167-34BF-4C23-B473-08CB742E245B}" srcOrd="0" destOrd="0" presId="urn:microsoft.com/office/officeart/2005/8/layout/vList2"/>
    <dgm:cxn modelId="{DD76ED94-55FB-454D-BDEF-84652DC9C3D6}" type="presOf" srcId="{0FEFEC7A-E26A-4F25-8BDF-434DB3AE91D0}" destId="{34AC744A-97DF-415D-9177-162260C73FD8}" srcOrd="0" destOrd="0" presId="urn:microsoft.com/office/officeart/2005/8/layout/vList2"/>
    <dgm:cxn modelId="{31C0A4BE-7690-4136-B110-BFFDED0AA6DE}" srcId="{FD7A8A33-8125-4D13-BC34-B51F71768693}" destId="{6A0967A7-2620-454D-BB92-A68545713419}" srcOrd="2" destOrd="0" parTransId="{3F41544D-9C2C-4730-A6A6-04A6FBA1EA95}" sibTransId="{E9835110-E967-4B96-B73D-12CBC75B3360}"/>
    <dgm:cxn modelId="{AF52B8C0-FF16-4E6F-A36D-0FD61B1B61F3}" type="presOf" srcId="{6FCEC70B-2B72-4F1D-B5B5-3F3EF1F1EB50}" destId="{FBBF75B4-0999-4BE2-8278-7C5D4024F0B7}" srcOrd="0" destOrd="0" presId="urn:microsoft.com/office/officeart/2005/8/layout/vList2"/>
    <dgm:cxn modelId="{91A906D6-C004-4A5D-B66D-A86274929C25}" type="presOf" srcId="{FD7A8A33-8125-4D13-BC34-B51F71768693}" destId="{C72C92C8-1A7B-4C49-BA1E-1C762568BDD6}" srcOrd="0" destOrd="0" presId="urn:microsoft.com/office/officeart/2005/8/layout/vList2"/>
    <dgm:cxn modelId="{54E3ACEC-A42F-4DCE-9D0D-FA383DD19E4C}" srcId="{FD7A8A33-8125-4D13-BC34-B51F71768693}" destId="{8171D823-6B25-4974-8A4A-0F5C5D1F567B}" srcOrd="4" destOrd="0" parTransId="{5B3398EC-05B2-409C-ABB5-3B0D80FD345D}" sibTransId="{4D895E14-A5BF-4B56-8D14-B2D656C7E4EE}"/>
    <dgm:cxn modelId="{F2066988-67B5-4FDD-A529-7606D69218CA}" type="presParOf" srcId="{C72C92C8-1A7B-4C49-BA1E-1C762568BDD6}" destId="{71235167-34BF-4C23-B473-08CB742E245B}" srcOrd="0" destOrd="0" presId="urn:microsoft.com/office/officeart/2005/8/layout/vList2"/>
    <dgm:cxn modelId="{BB2CE024-14C4-43C5-9AFF-5A6600DDC712}" type="presParOf" srcId="{C72C92C8-1A7B-4C49-BA1E-1C762568BDD6}" destId="{B2DAD8CE-1A4C-48DB-8388-E72A20472E1F}" srcOrd="1" destOrd="0" presId="urn:microsoft.com/office/officeart/2005/8/layout/vList2"/>
    <dgm:cxn modelId="{E411A93E-3B98-41C4-B379-351C85260043}" type="presParOf" srcId="{C72C92C8-1A7B-4C49-BA1E-1C762568BDD6}" destId="{FBBF75B4-0999-4BE2-8278-7C5D4024F0B7}" srcOrd="2" destOrd="0" presId="urn:microsoft.com/office/officeart/2005/8/layout/vList2"/>
    <dgm:cxn modelId="{926F9608-6B74-4DB6-A8C9-9EB4DDC0C50B}" type="presParOf" srcId="{C72C92C8-1A7B-4C49-BA1E-1C762568BDD6}" destId="{322E5642-DE30-4CCF-92ED-CF862A7238E6}" srcOrd="3" destOrd="0" presId="urn:microsoft.com/office/officeart/2005/8/layout/vList2"/>
    <dgm:cxn modelId="{CA2F0808-94C7-415B-9BB5-15BB581B3C24}" type="presParOf" srcId="{C72C92C8-1A7B-4C49-BA1E-1C762568BDD6}" destId="{7F8161FB-4DB5-454F-A5FF-F94C4406B58D}" srcOrd="4" destOrd="0" presId="urn:microsoft.com/office/officeart/2005/8/layout/vList2"/>
    <dgm:cxn modelId="{684CF061-E707-4B8F-86F5-1E66A1AF3D23}" type="presParOf" srcId="{C72C92C8-1A7B-4C49-BA1E-1C762568BDD6}" destId="{AB153E13-7429-4B17-B009-49384E70D663}" srcOrd="5" destOrd="0" presId="urn:microsoft.com/office/officeart/2005/8/layout/vList2"/>
    <dgm:cxn modelId="{F36C8D8C-B11B-473B-BD27-030FB020958E}" type="presParOf" srcId="{C72C92C8-1A7B-4C49-BA1E-1C762568BDD6}" destId="{34AC744A-97DF-415D-9177-162260C73FD8}" srcOrd="6" destOrd="0" presId="urn:microsoft.com/office/officeart/2005/8/layout/vList2"/>
    <dgm:cxn modelId="{B3C38770-4B8C-41EA-8B8E-46EA1D720C95}" type="presParOf" srcId="{C72C92C8-1A7B-4C49-BA1E-1C762568BDD6}" destId="{ED706E9C-78DE-4216-A30A-80E74095577E}" srcOrd="7" destOrd="0" presId="urn:microsoft.com/office/officeart/2005/8/layout/vList2"/>
    <dgm:cxn modelId="{8E351D10-FB49-4E87-B3C8-C24936A977AB}" type="presParOf" srcId="{C72C92C8-1A7B-4C49-BA1E-1C762568BDD6}" destId="{E261BF10-C8A1-4159-9DC3-184D8608B0C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4DC41F-EDC5-48EE-95D7-0434108ED658}" type="doc">
      <dgm:prSet loTypeId="urn:microsoft.com/office/officeart/2008/layout/VerticalCurvedList" loCatId="list" qsTypeId="urn:microsoft.com/office/officeart/2005/8/quickstyle/simple1" qsCatId="simple" csTypeId="urn:microsoft.com/office/officeart/2005/8/colors/accent2_1" csCatId="accent2" phldr="1"/>
      <dgm:spPr/>
      <dgm:t>
        <a:bodyPr/>
        <a:lstStyle/>
        <a:p>
          <a:endParaRPr lang="en-GB"/>
        </a:p>
      </dgm:t>
    </dgm:pt>
    <dgm:pt modelId="{CCBECEC4-D058-4C82-A766-B545A5278F2D}">
      <dgm:prSet phldrT="[Text]"/>
      <dgm:spPr/>
      <dgm:t>
        <a:bodyPr/>
        <a:lstStyle/>
        <a:p>
          <a:r>
            <a:rPr lang="en-GB" b="1" i="0">
              <a:effectLst/>
              <a:latin typeface="+mj-lt"/>
            </a:rPr>
            <a:t>Practical transfer of experience </a:t>
          </a:r>
          <a:r>
            <a:rPr lang="en-GB" b="0" i="0">
              <a:effectLst/>
              <a:latin typeface="+mj-lt"/>
            </a:rPr>
            <a:t>in the design and implementation </a:t>
          </a:r>
          <a:r>
            <a:rPr lang="en-GB">
              <a:latin typeface="+mj-lt"/>
            </a:rPr>
            <a:t>of </a:t>
          </a:r>
          <a:r>
            <a:rPr lang="en-GB" b="0" i="0">
              <a:effectLst/>
              <a:latin typeface="+mj-lt"/>
            </a:rPr>
            <a:t>business cases</a:t>
          </a:r>
          <a:endParaRPr lang="en-GB"/>
        </a:p>
      </dgm:t>
    </dgm:pt>
    <dgm:pt modelId="{8B5BD215-F4B9-48DC-B35A-80F0201A4542}" type="parTrans" cxnId="{7CC76A5E-7656-4DF2-8537-8A1D9C70F360}">
      <dgm:prSet/>
      <dgm:spPr/>
      <dgm:t>
        <a:bodyPr/>
        <a:lstStyle/>
        <a:p>
          <a:endParaRPr lang="en-GB"/>
        </a:p>
      </dgm:t>
    </dgm:pt>
    <dgm:pt modelId="{8AF1F95B-BDA5-47CB-A152-3D640DE7E8A2}" type="sibTrans" cxnId="{7CC76A5E-7656-4DF2-8537-8A1D9C70F360}">
      <dgm:prSet/>
      <dgm:spPr/>
      <dgm:t>
        <a:bodyPr/>
        <a:lstStyle/>
        <a:p>
          <a:endParaRPr lang="en-GB"/>
        </a:p>
      </dgm:t>
    </dgm:pt>
    <dgm:pt modelId="{D3D2E3F2-AD59-4F55-81DB-2C80DDFF0C34}">
      <dgm:prSet phldrT="[Text]"/>
      <dgm:spPr/>
      <dgm:t>
        <a:bodyPr/>
        <a:lstStyle/>
        <a:p>
          <a:r>
            <a:rPr lang="en-GB" b="1">
              <a:latin typeface="+mj-lt"/>
            </a:rPr>
            <a:t>Mentoring</a:t>
          </a:r>
          <a:r>
            <a:rPr lang="en-GB">
              <a:latin typeface="+mj-lt"/>
            </a:rPr>
            <a:t> of stakeholders interested in the replication of business models and digitalisation solutions </a:t>
          </a:r>
          <a:endParaRPr lang="en-GB"/>
        </a:p>
      </dgm:t>
    </dgm:pt>
    <dgm:pt modelId="{DE6CEB0E-CA30-458D-9540-A66F0CD0F44B}" type="parTrans" cxnId="{EA2292C5-B26F-4106-ACBC-28B3E72302B2}">
      <dgm:prSet/>
      <dgm:spPr/>
      <dgm:t>
        <a:bodyPr/>
        <a:lstStyle/>
        <a:p>
          <a:endParaRPr lang="en-GB"/>
        </a:p>
      </dgm:t>
    </dgm:pt>
    <dgm:pt modelId="{260D3434-EC33-4C7C-A094-A76CF95B7EE1}" type="sibTrans" cxnId="{EA2292C5-B26F-4106-ACBC-28B3E72302B2}">
      <dgm:prSet/>
      <dgm:spPr/>
      <dgm:t>
        <a:bodyPr/>
        <a:lstStyle/>
        <a:p>
          <a:endParaRPr lang="en-GB"/>
        </a:p>
      </dgm:t>
    </dgm:pt>
    <dgm:pt modelId="{35DC7FF5-E482-43E8-A4CD-D05CEBD85E42}">
      <dgm:prSet phldrT="[Text]"/>
      <dgm:spPr/>
      <dgm:t>
        <a:bodyPr/>
        <a:lstStyle/>
        <a:p>
          <a:r>
            <a:rPr lang="en-GB" b="0" i="0">
              <a:effectLst/>
              <a:latin typeface="+mj-lt"/>
            </a:rPr>
            <a:t>2-3 organisations as </a:t>
          </a:r>
          <a:r>
            <a:rPr lang="en-GB" b="1" i="0">
              <a:effectLst/>
              <a:latin typeface="+mj-lt"/>
            </a:rPr>
            <a:t>replicants</a:t>
          </a:r>
          <a:r>
            <a:rPr lang="en-GB" b="0" i="0">
              <a:effectLst/>
              <a:latin typeface="+mj-lt"/>
            </a:rPr>
            <a:t> of each business model, </a:t>
          </a:r>
          <a:r>
            <a:rPr lang="en-US">
              <a:latin typeface="+mj-lt"/>
            </a:rPr>
            <a:t>selected on the base of their needs to overcome market barriers</a:t>
          </a:r>
          <a:endParaRPr lang="en-GB"/>
        </a:p>
      </dgm:t>
    </dgm:pt>
    <dgm:pt modelId="{316EAC88-4EF9-4D2C-B5B1-349CEA4F3004}" type="parTrans" cxnId="{02BD3709-224E-4D02-9B12-A28ABA6B33BE}">
      <dgm:prSet/>
      <dgm:spPr/>
      <dgm:t>
        <a:bodyPr/>
        <a:lstStyle/>
        <a:p>
          <a:endParaRPr lang="en-GB"/>
        </a:p>
      </dgm:t>
    </dgm:pt>
    <dgm:pt modelId="{57DC2972-A4BE-4A01-8280-9C0CBA37A3B1}" type="sibTrans" cxnId="{02BD3709-224E-4D02-9B12-A28ABA6B33BE}">
      <dgm:prSet/>
      <dgm:spPr/>
      <dgm:t>
        <a:bodyPr/>
        <a:lstStyle/>
        <a:p>
          <a:endParaRPr lang="en-GB"/>
        </a:p>
      </dgm:t>
    </dgm:pt>
    <dgm:pt modelId="{66BC9D3E-1738-4A39-85BD-F41A0B0D4966}">
      <dgm:prSet phldrT="[Text]"/>
      <dgm:spPr/>
      <dgm:t>
        <a:bodyPr/>
        <a:lstStyle/>
        <a:p>
          <a:r>
            <a:rPr lang="en-US">
              <a:latin typeface="+mj-lt"/>
            </a:rPr>
            <a:t>Large scale </a:t>
          </a:r>
          <a:r>
            <a:rPr lang="en-US" b="1">
              <a:latin typeface="+mj-lt"/>
            </a:rPr>
            <a:t>capacity building </a:t>
          </a:r>
          <a:r>
            <a:rPr lang="en-US">
              <a:latin typeface="+mj-lt"/>
            </a:rPr>
            <a:t>activities: knowledge transfer through training courses, webinars, replication workshops, national workshops, association-specific events, etc</a:t>
          </a:r>
        </a:p>
      </dgm:t>
    </dgm:pt>
    <dgm:pt modelId="{65666A04-408F-4F76-B61F-F694DEE6B540}" type="parTrans" cxnId="{9AF4FF51-4EF2-4645-BA55-5EC5D97E23C9}">
      <dgm:prSet/>
      <dgm:spPr/>
      <dgm:t>
        <a:bodyPr/>
        <a:lstStyle/>
        <a:p>
          <a:endParaRPr lang="en-GB"/>
        </a:p>
      </dgm:t>
    </dgm:pt>
    <dgm:pt modelId="{4D39C867-8BEA-4333-85A3-E3E217821754}" type="sibTrans" cxnId="{9AF4FF51-4EF2-4645-BA55-5EC5D97E23C9}">
      <dgm:prSet/>
      <dgm:spPr/>
      <dgm:t>
        <a:bodyPr/>
        <a:lstStyle/>
        <a:p>
          <a:endParaRPr lang="en-GB"/>
        </a:p>
      </dgm:t>
    </dgm:pt>
    <dgm:pt modelId="{05DB1F3A-395D-4023-B92D-45B6D5770FF9}">
      <dgm:prSet/>
      <dgm:spPr/>
      <dgm:t>
        <a:bodyPr/>
        <a:lstStyle/>
        <a:p>
          <a:r>
            <a:rPr lang="en-US">
              <a:latin typeface="+mj-lt"/>
            </a:rPr>
            <a:t>Public </a:t>
          </a:r>
          <a:r>
            <a:rPr lang="en-US" b="1">
              <a:latin typeface="+mj-lt"/>
            </a:rPr>
            <a:t>reports</a:t>
          </a:r>
          <a:r>
            <a:rPr lang="en-US">
              <a:latin typeface="+mj-lt"/>
            </a:rPr>
            <a:t> on smart services integration, business roadmaps, and recommendations for aspects of regulation, finance and market design</a:t>
          </a:r>
          <a:endParaRPr lang="LID4096">
            <a:latin typeface="+mj-lt"/>
          </a:endParaRPr>
        </a:p>
      </dgm:t>
    </dgm:pt>
    <dgm:pt modelId="{9203BDF0-7068-4F9E-95B9-B5F87821E3FE}" type="parTrans" cxnId="{F5CB97D0-1EF9-4DC6-B79C-95EB39E47612}">
      <dgm:prSet/>
      <dgm:spPr/>
      <dgm:t>
        <a:bodyPr/>
        <a:lstStyle/>
        <a:p>
          <a:endParaRPr lang="en-GB"/>
        </a:p>
      </dgm:t>
    </dgm:pt>
    <dgm:pt modelId="{B9893DFC-49D0-4300-82A1-5D5004DADA2A}" type="sibTrans" cxnId="{F5CB97D0-1EF9-4DC6-B79C-95EB39E47612}">
      <dgm:prSet/>
      <dgm:spPr/>
      <dgm:t>
        <a:bodyPr/>
        <a:lstStyle/>
        <a:p>
          <a:endParaRPr lang="en-GB"/>
        </a:p>
      </dgm:t>
    </dgm:pt>
    <dgm:pt modelId="{1A1EE6A9-45EE-414A-8113-C307C7DF9348}" type="pres">
      <dgm:prSet presAssocID="{764DC41F-EDC5-48EE-95D7-0434108ED658}" presName="Name0" presStyleCnt="0">
        <dgm:presLayoutVars>
          <dgm:chMax val="7"/>
          <dgm:chPref val="7"/>
          <dgm:dir/>
        </dgm:presLayoutVars>
      </dgm:prSet>
      <dgm:spPr/>
    </dgm:pt>
    <dgm:pt modelId="{5A21EB9E-AA82-4635-802F-DAB1098EEA11}" type="pres">
      <dgm:prSet presAssocID="{764DC41F-EDC5-48EE-95D7-0434108ED658}" presName="Name1" presStyleCnt="0"/>
      <dgm:spPr/>
    </dgm:pt>
    <dgm:pt modelId="{14B4AA53-75FE-4679-BB9D-F9E239309292}" type="pres">
      <dgm:prSet presAssocID="{764DC41F-EDC5-48EE-95D7-0434108ED658}" presName="cycle" presStyleCnt="0"/>
      <dgm:spPr/>
    </dgm:pt>
    <dgm:pt modelId="{BBCFECCC-505A-4014-8714-E1089F0852C8}" type="pres">
      <dgm:prSet presAssocID="{764DC41F-EDC5-48EE-95D7-0434108ED658}" presName="srcNode" presStyleLbl="node1" presStyleIdx="0" presStyleCnt="5"/>
      <dgm:spPr/>
    </dgm:pt>
    <dgm:pt modelId="{0B408AA7-12E1-48D7-A2F7-6BB55C6B96C0}" type="pres">
      <dgm:prSet presAssocID="{764DC41F-EDC5-48EE-95D7-0434108ED658}" presName="conn" presStyleLbl="parChTrans1D2" presStyleIdx="0" presStyleCnt="1"/>
      <dgm:spPr/>
    </dgm:pt>
    <dgm:pt modelId="{D100FB15-B31B-4A75-A93D-C1AEE7793B2A}" type="pres">
      <dgm:prSet presAssocID="{764DC41F-EDC5-48EE-95D7-0434108ED658}" presName="extraNode" presStyleLbl="node1" presStyleIdx="0" presStyleCnt="5"/>
      <dgm:spPr/>
    </dgm:pt>
    <dgm:pt modelId="{F29AB658-97BC-44C7-98B5-540CD62B6845}" type="pres">
      <dgm:prSet presAssocID="{764DC41F-EDC5-48EE-95D7-0434108ED658}" presName="dstNode" presStyleLbl="node1" presStyleIdx="0" presStyleCnt="5"/>
      <dgm:spPr/>
    </dgm:pt>
    <dgm:pt modelId="{9BE79917-33DE-4C69-844F-7DDA2D129F11}" type="pres">
      <dgm:prSet presAssocID="{CCBECEC4-D058-4C82-A766-B545A5278F2D}" presName="text_1" presStyleLbl="node1" presStyleIdx="0" presStyleCnt="5">
        <dgm:presLayoutVars>
          <dgm:bulletEnabled val="1"/>
        </dgm:presLayoutVars>
      </dgm:prSet>
      <dgm:spPr/>
    </dgm:pt>
    <dgm:pt modelId="{FD4F20FB-CA90-4353-913B-2F8C9C776243}" type="pres">
      <dgm:prSet presAssocID="{CCBECEC4-D058-4C82-A766-B545A5278F2D}" presName="accent_1" presStyleCnt="0"/>
      <dgm:spPr/>
    </dgm:pt>
    <dgm:pt modelId="{5A40A0A2-193F-4416-B572-C04FA7BD6926}" type="pres">
      <dgm:prSet presAssocID="{CCBECEC4-D058-4C82-A766-B545A5278F2D}" presName="accentRepeatNode" presStyleLbl="solidFgAcc1" presStyleIdx="0" presStyleCnt="5"/>
      <dgm:spPr/>
    </dgm:pt>
    <dgm:pt modelId="{A7560063-F0B8-49DB-87BC-5FEA9422CFE6}" type="pres">
      <dgm:prSet presAssocID="{D3D2E3F2-AD59-4F55-81DB-2C80DDFF0C34}" presName="text_2" presStyleLbl="node1" presStyleIdx="1" presStyleCnt="5">
        <dgm:presLayoutVars>
          <dgm:bulletEnabled val="1"/>
        </dgm:presLayoutVars>
      </dgm:prSet>
      <dgm:spPr/>
    </dgm:pt>
    <dgm:pt modelId="{BCB60BE7-87CB-422D-AE8D-757629DC8484}" type="pres">
      <dgm:prSet presAssocID="{D3D2E3F2-AD59-4F55-81DB-2C80DDFF0C34}" presName="accent_2" presStyleCnt="0"/>
      <dgm:spPr/>
    </dgm:pt>
    <dgm:pt modelId="{BF4BB78C-D1E8-463B-A133-65B08970A7DE}" type="pres">
      <dgm:prSet presAssocID="{D3D2E3F2-AD59-4F55-81DB-2C80DDFF0C34}" presName="accentRepeatNode" presStyleLbl="solidFgAcc1" presStyleIdx="1" presStyleCnt="5"/>
      <dgm:spPr/>
    </dgm:pt>
    <dgm:pt modelId="{3741F1EA-5A07-42B7-BFFA-F8266F2E3C59}" type="pres">
      <dgm:prSet presAssocID="{35DC7FF5-E482-43E8-A4CD-D05CEBD85E42}" presName="text_3" presStyleLbl="node1" presStyleIdx="2" presStyleCnt="5">
        <dgm:presLayoutVars>
          <dgm:bulletEnabled val="1"/>
        </dgm:presLayoutVars>
      </dgm:prSet>
      <dgm:spPr/>
    </dgm:pt>
    <dgm:pt modelId="{173A672A-BCF1-4FA3-A204-49646F511191}" type="pres">
      <dgm:prSet presAssocID="{35DC7FF5-E482-43E8-A4CD-D05CEBD85E42}" presName="accent_3" presStyleCnt="0"/>
      <dgm:spPr/>
    </dgm:pt>
    <dgm:pt modelId="{248D96DA-32F9-44D8-AAB8-9501D5F26C64}" type="pres">
      <dgm:prSet presAssocID="{35DC7FF5-E482-43E8-A4CD-D05CEBD85E42}" presName="accentRepeatNode" presStyleLbl="solidFgAcc1" presStyleIdx="2" presStyleCnt="5"/>
      <dgm:spPr/>
    </dgm:pt>
    <dgm:pt modelId="{B625243D-B409-4439-AAF0-B2F7FFD4359A}" type="pres">
      <dgm:prSet presAssocID="{66BC9D3E-1738-4A39-85BD-F41A0B0D4966}" presName="text_4" presStyleLbl="node1" presStyleIdx="3" presStyleCnt="5">
        <dgm:presLayoutVars>
          <dgm:bulletEnabled val="1"/>
        </dgm:presLayoutVars>
      </dgm:prSet>
      <dgm:spPr/>
    </dgm:pt>
    <dgm:pt modelId="{88247037-48A1-496F-893F-3AFA2C7DE94F}" type="pres">
      <dgm:prSet presAssocID="{66BC9D3E-1738-4A39-85BD-F41A0B0D4966}" presName="accent_4" presStyleCnt="0"/>
      <dgm:spPr/>
    </dgm:pt>
    <dgm:pt modelId="{45B535A5-E168-4943-B29E-CD7E6917DEE1}" type="pres">
      <dgm:prSet presAssocID="{66BC9D3E-1738-4A39-85BD-F41A0B0D4966}" presName="accentRepeatNode" presStyleLbl="solidFgAcc1" presStyleIdx="3" presStyleCnt="5"/>
      <dgm:spPr/>
    </dgm:pt>
    <dgm:pt modelId="{0273ACFE-CFED-4E34-B39C-E5DF1FD36628}" type="pres">
      <dgm:prSet presAssocID="{05DB1F3A-395D-4023-B92D-45B6D5770FF9}" presName="text_5" presStyleLbl="node1" presStyleIdx="4" presStyleCnt="5">
        <dgm:presLayoutVars>
          <dgm:bulletEnabled val="1"/>
        </dgm:presLayoutVars>
      </dgm:prSet>
      <dgm:spPr/>
    </dgm:pt>
    <dgm:pt modelId="{BAC4BB1C-DFF1-469B-96C6-C9642D072F81}" type="pres">
      <dgm:prSet presAssocID="{05DB1F3A-395D-4023-B92D-45B6D5770FF9}" presName="accent_5" presStyleCnt="0"/>
      <dgm:spPr/>
    </dgm:pt>
    <dgm:pt modelId="{264967D2-472F-4B06-B0ED-A1561C64549E}" type="pres">
      <dgm:prSet presAssocID="{05DB1F3A-395D-4023-B92D-45B6D5770FF9}" presName="accentRepeatNode" presStyleLbl="solidFgAcc1" presStyleIdx="4" presStyleCnt="5"/>
      <dgm:spPr/>
    </dgm:pt>
  </dgm:ptLst>
  <dgm:cxnLst>
    <dgm:cxn modelId="{5B97AA06-B33C-4A52-ACD7-38F663D47298}" type="presOf" srcId="{05DB1F3A-395D-4023-B92D-45B6D5770FF9}" destId="{0273ACFE-CFED-4E34-B39C-E5DF1FD36628}" srcOrd="0" destOrd="0" presId="urn:microsoft.com/office/officeart/2008/layout/VerticalCurvedList"/>
    <dgm:cxn modelId="{02BD3709-224E-4D02-9B12-A28ABA6B33BE}" srcId="{764DC41F-EDC5-48EE-95D7-0434108ED658}" destId="{35DC7FF5-E482-43E8-A4CD-D05CEBD85E42}" srcOrd="2" destOrd="0" parTransId="{316EAC88-4EF9-4D2C-B5B1-349CEA4F3004}" sibTransId="{57DC2972-A4BE-4A01-8280-9C0CBA37A3B1}"/>
    <dgm:cxn modelId="{7CC76A5E-7656-4DF2-8537-8A1D9C70F360}" srcId="{764DC41F-EDC5-48EE-95D7-0434108ED658}" destId="{CCBECEC4-D058-4C82-A766-B545A5278F2D}" srcOrd="0" destOrd="0" parTransId="{8B5BD215-F4B9-48DC-B35A-80F0201A4542}" sibTransId="{8AF1F95B-BDA5-47CB-A152-3D640DE7E8A2}"/>
    <dgm:cxn modelId="{50933749-A91F-4E89-A249-A0DA3B7D9BD4}" type="presOf" srcId="{66BC9D3E-1738-4A39-85BD-F41A0B0D4966}" destId="{B625243D-B409-4439-AAF0-B2F7FFD4359A}" srcOrd="0" destOrd="0" presId="urn:microsoft.com/office/officeart/2008/layout/VerticalCurvedList"/>
    <dgm:cxn modelId="{2F79AE6B-79B8-4B61-AA05-72F3BEDC5274}" type="presOf" srcId="{764DC41F-EDC5-48EE-95D7-0434108ED658}" destId="{1A1EE6A9-45EE-414A-8113-C307C7DF9348}" srcOrd="0" destOrd="0" presId="urn:microsoft.com/office/officeart/2008/layout/VerticalCurvedList"/>
    <dgm:cxn modelId="{9AF4FF51-4EF2-4645-BA55-5EC5D97E23C9}" srcId="{764DC41F-EDC5-48EE-95D7-0434108ED658}" destId="{66BC9D3E-1738-4A39-85BD-F41A0B0D4966}" srcOrd="3" destOrd="0" parTransId="{65666A04-408F-4F76-B61F-F694DEE6B540}" sibTransId="{4D39C867-8BEA-4333-85A3-E3E217821754}"/>
    <dgm:cxn modelId="{1747B58F-EC96-44A8-BDBB-B6BAB426A116}" type="presOf" srcId="{8AF1F95B-BDA5-47CB-A152-3D640DE7E8A2}" destId="{0B408AA7-12E1-48D7-A2F7-6BB55C6B96C0}" srcOrd="0" destOrd="0" presId="urn:microsoft.com/office/officeart/2008/layout/VerticalCurvedList"/>
    <dgm:cxn modelId="{D88FF98F-700E-4376-9F15-12E91F995880}" type="presOf" srcId="{CCBECEC4-D058-4C82-A766-B545A5278F2D}" destId="{9BE79917-33DE-4C69-844F-7DDA2D129F11}" srcOrd="0" destOrd="0" presId="urn:microsoft.com/office/officeart/2008/layout/VerticalCurvedList"/>
    <dgm:cxn modelId="{EA2292C5-B26F-4106-ACBC-28B3E72302B2}" srcId="{764DC41F-EDC5-48EE-95D7-0434108ED658}" destId="{D3D2E3F2-AD59-4F55-81DB-2C80DDFF0C34}" srcOrd="1" destOrd="0" parTransId="{DE6CEB0E-CA30-458D-9540-A66F0CD0F44B}" sibTransId="{260D3434-EC33-4C7C-A094-A76CF95B7EE1}"/>
    <dgm:cxn modelId="{F5CB97D0-1EF9-4DC6-B79C-95EB39E47612}" srcId="{764DC41F-EDC5-48EE-95D7-0434108ED658}" destId="{05DB1F3A-395D-4023-B92D-45B6D5770FF9}" srcOrd="4" destOrd="0" parTransId="{9203BDF0-7068-4F9E-95B9-B5F87821E3FE}" sibTransId="{B9893DFC-49D0-4300-82A1-5D5004DADA2A}"/>
    <dgm:cxn modelId="{BAE668DC-AB06-4247-B957-31A9CB1F965D}" type="presOf" srcId="{35DC7FF5-E482-43E8-A4CD-D05CEBD85E42}" destId="{3741F1EA-5A07-42B7-BFFA-F8266F2E3C59}" srcOrd="0" destOrd="0" presId="urn:microsoft.com/office/officeart/2008/layout/VerticalCurvedList"/>
    <dgm:cxn modelId="{AD84CFF0-5788-4F16-8CDE-3FC9A96FD849}" type="presOf" srcId="{D3D2E3F2-AD59-4F55-81DB-2C80DDFF0C34}" destId="{A7560063-F0B8-49DB-87BC-5FEA9422CFE6}" srcOrd="0" destOrd="0" presId="urn:microsoft.com/office/officeart/2008/layout/VerticalCurvedList"/>
    <dgm:cxn modelId="{24642C90-CC70-45C8-8B9E-31642D3E885F}" type="presParOf" srcId="{1A1EE6A9-45EE-414A-8113-C307C7DF9348}" destId="{5A21EB9E-AA82-4635-802F-DAB1098EEA11}" srcOrd="0" destOrd="0" presId="urn:microsoft.com/office/officeart/2008/layout/VerticalCurvedList"/>
    <dgm:cxn modelId="{9ADABC90-4A80-4CD3-94CB-3EA09372E739}" type="presParOf" srcId="{5A21EB9E-AA82-4635-802F-DAB1098EEA11}" destId="{14B4AA53-75FE-4679-BB9D-F9E239309292}" srcOrd="0" destOrd="0" presId="urn:microsoft.com/office/officeart/2008/layout/VerticalCurvedList"/>
    <dgm:cxn modelId="{777201CF-D70A-4F72-B078-92DCF4B07478}" type="presParOf" srcId="{14B4AA53-75FE-4679-BB9D-F9E239309292}" destId="{BBCFECCC-505A-4014-8714-E1089F0852C8}" srcOrd="0" destOrd="0" presId="urn:microsoft.com/office/officeart/2008/layout/VerticalCurvedList"/>
    <dgm:cxn modelId="{1FA8A3A2-16FB-4C1F-8EE6-F87FB06F978E}" type="presParOf" srcId="{14B4AA53-75FE-4679-BB9D-F9E239309292}" destId="{0B408AA7-12E1-48D7-A2F7-6BB55C6B96C0}" srcOrd="1" destOrd="0" presId="urn:microsoft.com/office/officeart/2008/layout/VerticalCurvedList"/>
    <dgm:cxn modelId="{186C392C-6032-4CFB-9033-CE76221EA8D2}" type="presParOf" srcId="{14B4AA53-75FE-4679-BB9D-F9E239309292}" destId="{D100FB15-B31B-4A75-A93D-C1AEE7793B2A}" srcOrd="2" destOrd="0" presId="urn:microsoft.com/office/officeart/2008/layout/VerticalCurvedList"/>
    <dgm:cxn modelId="{27A79D34-0DE6-4CEA-8E8E-582CA2761A44}" type="presParOf" srcId="{14B4AA53-75FE-4679-BB9D-F9E239309292}" destId="{F29AB658-97BC-44C7-98B5-540CD62B6845}" srcOrd="3" destOrd="0" presId="urn:microsoft.com/office/officeart/2008/layout/VerticalCurvedList"/>
    <dgm:cxn modelId="{04898663-2101-4E78-9A9A-D2AF43F43396}" type="presParOf" srcId="{5A21EB9E-AA82-4635-802F-DAB1098EEA11}" destId="{9BE79917-33DE-4C69-844F-7DDA2D129F11}" srcOrd="1" destOrd="0" presId="urn:microsoft.com/office/officeart/2008/layout/VerticalCurvedList"/>
    <dgm:cxn modelId="{50238122-D007-4CE5-A129-8FAA2CD1A3F0}" type="presParOf" srcId="{5A21EB9E-AA82-4635-802F-DAB1098EEA11}" destId="{FD4F20FB-CA90-4353-913B-2F8C9C776243}" srcOrd="2" destOrd="0" presId="urn:microsoft.com/office/officeart/2008/layout/VerticalCurvedList"/>
    <dgm:cxn modelId="{23C856F0-596C-45DD-ADF5-241B48CB86C4}" type="presParOf" srcId="{FD4F20FB-CA90-4353-913B-2F8C9C776243}" destId="{5A40A0A2-193F-4416-B572-C04FA7BD6926}" srcOrd="0" destOrd="0" presId="urn:microsoft.com/office/officeart/2008/layout/VerticalCurvedList"/>
    <dgm:cxn modelId="{70BFEC78-5121-4F0D-A9F4-C90C9C82624B}" type="presParOf" srcId="{5A21EB9E-AA82-4635-802F-DAB1098EEA11}" destId="{A7560063-F0B8-49DB-87BC-5FEA9422CFE6}" srcOrd="3" destOrd="0" presId="urn:microsoft.com/office/officeart/2008/layout/VerticalCurvedList"/>
    <dgm:cxn modelId="{B8852824-0B8A-4270-A50A-2EE1E449EF32}" type="presParOf" srcId="{5A21EB9E-AA82-4635-802F-DAB1098EEA11}" destId="{BCB60BE7-87CB-422D-AE8D-757629DC8484}" srcOrd="4" destOrd="0" presId="urn:microsoft.com/office/officeart/2008/layout/VerticalCurvedList"/>
    <dgm:cxn modelId="{B093DB79-2A87-4B1F-B854-A60DF95293D8}" type="presParOf" srcId="{BCB60BE7-87CB-422D-AE8D-757629DC8484}" destId="{BF4BB78C-D1E8-463B-A133-65B08970A7DE}" srcOrd="0" destOrd="0" presId="urn:microsoft.com/office/officeart/2008/layout/VerticalCurvedList"/>
    <dgm:cxn modelId="{FD1DBB2B-7104-4EC0-93E9-B0DAF95A4A17}" type="presParOf" srcId="{5A21EB9E-AA82-4635-802F-DAB1098EEA11}" destId="{3741F1EA-5A07-42B7-BFFA-F8266F2E3C59}" srcOrd="5" destOrd="0" presId="urn:microsoft.com/office/officeart/2008/layout/VerticalCurvedList"/>
    <dgm:cxn modelId="{397D182C-26E1-4DE3-AB42-23B1BA5F7D36}" type="presParOf" srcId="{5A21EB9E-AA82-4635-802F-DAB1098EEA11}" destId="{173A672A-BCF1-4FA3-A204-49646F511191}" srcOrd="6" destOrd="0" presId="urn:microsoft.com/office/officeart/2008/layout/VerticalCurvedList"/>
    <dgm:cxn modelId="{437A1868-7664-41D3-A5DD-36C7B967C08D}" type="presParOf" srcId="{173A672A-BCF1-4FA3-A204-49646F511191}" destId="{248D96DA-32F9-44D8-AAB8-9501D5F26C64}" srcOrd="0" destOrd="0" presId="urn:microsoft.com/office/officeart/2008/layout/VerticalCurvedList"/>
    <dgm:cxn modelId="{79BC6A0D-D9C5-4CC4-A0D2-4C024037B264}" type="presParOf" srcId="{5A21EB9E-AA82-4635-802F-DAB1098EEA11}" destId="{B625243D-B409-4439-AAF0-B2F7FFD4359A}" srcOrd="7" destOrd="0" presId="urn:microsoft.com/office/officeart/2008/layout/VerticalCurvedList"/>
    <dgm:cxn modelId="{E300B3D1-F798-4466-BB08-50E06FEBABA1}" type="presParOf" srcId="{5A21EB9E-AA82-4635-802F-DAB1098EEA11}" destId="{88247037-48A1-496F-893F-3AFA2C7DE94F}" srcOrd="8" destOrd="0" presId="urn:microsoft.com/office/officeart/2008/layout/VerticalCurvedList"/>
    <dgm:cxn modelId="{A133215E-CA3F-44D8-84DE-9C169980B0B4}" type="presParOf" srcId="{88247037-48A1-496F-893F-3AFA2C7DE94F}" destId="{45B535A5-E168-4943-B29E-CD7E6917DEE1}" srcOrd="0" destOrd="0" presId="urn:microsoft.com/office/officeart/2008/layout/VerticalCurvedList"/>
    <dgm:cxn modelId="{26CF9744-A8F4-4A70-9591-1049E9A4F011}" type="presParOf" srcId="{5A21EB9E-AA82-4635-802F-DAB1098EEA11}" destId="{0273ACFE-CFED-4E34-B39C-E5DF1FD36628}" srcOrd="9" destOrd="0" presId="urn:microsoft.com/office/officeart/2008/layout/VerticalCurvedList"/>
    <dgm:cxn modelId="{09A1B5D2-6758-4E86-B4E4-DA239784529D}" type="presParOf" srcId="{5A21EB9E-AA82-4635-802F-DAB1098EEA11}" destId="{BAC4BB1C-DFF1-469B-96C6-C9642D072F81}" srcOrd="10" destOrd="0" presId="urn:microsoft.com/office/officeart/2008/layout/VerticalCurvedList"/>
    <dgm:cxn modelId="{CFC0BF9F-0B4B-4B74-8845-F0353958B839}" type="presParOf" srcId="{BAC4BB1C-DFF1-469B-96C6-C9642D072F81}" destId="{264967D2-472F-4B06-B0ED-A1561C64549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235167-34BF-4C23-B473-08CB742E245B}">
      <dsp:nvSpPr>
        <dsp:cNvPr id="0" name=""/>
        <dsp:cNvSpPr/>
      </dsp:nvSpPr>
      <dsp:spPr>
        <a:xfrm>
          <a:off x="0" y="569523"/>
          <a:ext cx="6543042" cy="636480"/>
        </a:xfrm>
        <a:prstGeom prst="round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baseline="0"/>
            <a:t>Energy Performance Contracting with Pay4Performance guarantees </a:t>
          </a:r>
          <a:r>
            <a:rPr lang="en-GB" sz="1600" b="0" i="0" kern="1200" baseline="0"/>
            <a:t>(Berlin, Germany)</a:t>
          </a:r>
          <a:endParaRPr lang="en-US" sz="1600" kern="1200"/>
        </a:p>
      </dsp:txBody>
      <dsp:txXfrm>
        <a:off x="31070" y="600593"/>
        <a:ext cx="6480902" cy="574340"/>
      </dsp:txXfrm>
    </dsp:sp>
    <dsp:sp modelId="{FBBF75B4-0999-4BE2-8278-7C5D4024F0B7}">
      <dsp:nvSpPr>
        <dsp:cNvPr id="0" name=""/>
        <dsp:cNvSpPr/>
      </dsp:nvSpPr>
      <dsp:spPr>
        <a:xfrm>
          <a:off x="0" y="1252083"/>
          <a:ext cx="6543042" cy="636480"/>
        </a:xfrm>
        <a:prstGeom prst="roundRect">
          <a:avLst/>
        </a:prstGeom>
        <a:solidFill>
          <a:schemeClr val="accent1">
            <a:shade val="80000"/>
            <a:hueOff val="-89138"/>
            <a:satOff val="0"/>
            <a:lumOff val="84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baseline="0"/>
            <a:t>Improved self-consumption of distributed energy resources in Energy Cooperatives </a:t>
          </a:r>
          <a:r>
            <a:rPr lang="en-GB" sz="1600" b="0" i="0" kern="1200" baseline="0"/>
            <a:t>(</a:t>
          </a:r>
          <a:r>
            <a:rPr lang="en-GB" sz="1600" b="0" i="0" kern="1200" baseline="0" err="1"/>
            <a:t>Crevillent</a:t>
          </a:r>
          <a:r>
            <a:rPr lang="en-GB" sz="1600" b="0" i="0" kern="1200" baseline="0"/>
            <a:t>, Spain)</a:t>
          </a:r>
          <a:endParaRPr lang="en-US" sz="1600" kern="1200"/>
        </a:p>
      </dsp:txBody>
      <dsp:txXfrm>
        <a:off x="31070" y="1283153"/>
        <a:ext cx="6480902" cy="574340"/>
      </dsp:txXfrm>
    </dsp:sp>
    <dsp:sp modelId="{7F8161FB-4DB5-454F-A5FF-F94C4406B58D}">
      <dsp:nvSpPr>
        <dsp:cNvPr id="0" name=""/>
        <dsp:cNvSpPr/>
      </dsp:nvSpPr>
      <dsp:spPr>
        <a:xfrm>
          <a:off x="0" y="1934643"/>
          <a:ext cx="6543042" cy="636480"/>
        </a:xfrm>
        <a:prstGeom prst="roundRect">
          <a:avLst/>
        </a:prstGeom>
        <a:solidFill>
          <a:schemeClr val="accent1">
            <a:shade val="80000"/>
            <a:hueOff val="-178275"/>
            <a:satOff val="0"/>
            <a:lumOff val="1693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baseline="0"/>
            <a:t>Energy efficiency and flexibility services for legacy natural gas boilers </a:t>
          </a:r>
          <a:r>
            <a:rPr lang="en-GB" sz="1600" b="0" i="0" kern="1200" baseline="0"/>
            <a:t>(5 Greek cities: Athens, Thessaloniki, Larisa, Trikala, Volos)</a:t>
          </a:r>
          <a:endParaRPr lang="en-US" sz="1600" kern="1200"/>
        </a:p>
      </dsp:txBody>
      <dsp:txXfrm>
        <a:off x="31070" y="1965713"/>
        <a:ext cx="6480902" cy="574340"/>
      </dsp:txXfrm>
    </dsp:sp>
    <dsp:sp modelId="{34AC744A-97DF-415D-9177-162260C73FD8}">
      <dsp:nvSpPr>
        <dsp:cNvPr id="0" name=""/>
        <dsp:cNvSpPr/>
      </dsp:nvSpPr>
      <dsp:spPr>
        <a:xfrm>
          <a:off x="0" y="2617203"/>
          <a:ext cx="6543042" cy="636480"/>
        </a:xfrm>
        <a:prstGeom prst="roundRect">
          <a:avLst/>
        </a:prstGeom>
        <a:solidFill>
          <a:schemeClr val="accent1">
            <a:shade val="80000"/>
            <a:hueOff val="-267413"/>
            <a:satOff val="0"/>
            <a:lumOff val="254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baseline="0"/>
            <a:t>Smart energy management for EV chargers and electricity-based HVAC appliances </a:t>
          </a:r>
          <a:r>
            <a:rPr lang="en-GB" sz="1600" b="0" i="0" kern="1200" baseline="0">
              <a:latin typeface="Arial Nova"/>
            </a:rPr>
            <a:t>(Sweden)</a:t>
          </a:r>
          <a:endParaRPr lang="en-US" sz="1600" kern="1200"/>
        </a:p>
      </dsp:txBody>
      <dsp:txXfrm>
        <a:off x="31070" y="2648273"/>
        <a:ext cx="6480902" cy="574340"/>
      </dsp:txXfrm>
    </dsp:sp>
    <dsp:sp modelId="{E261BF10-C8A1-4159-9DC3-184D8608B0C8}">
      <dsp:nvSpPr>
        <dsp:cNvPr id="0" name=""/>
        <dsp:cNvSpPr/>
      </dsp:nvSpPr>
      <dsp:spPr>
        <a:xfrm>
          <a:off x="0" y="3299763"/>
          <a:ext cx="6543042" cy="636480"/>
        </a:xfrm>
        <a:prstGeom prst="roundRect">
          <a:avLst/>
        </a:prstGeom>
        <a:solidFill>
          <a:schemeClr val="accent1">
            <a:shade val="80000"/>
            <a:hueOff val="-356550"/>
            <a:satOff val="0"/>
            <a:lumOff val="3387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i="0" kern="1200" baseline="0"/>
            <a:t>Decentralized Energy Efficiency Power Plant (DEEPP)</a:t>
          </a:r>
          <a:r>
            <a:rPr lang="en-GB" sz="1600" b="0" i="0" kern="1200" baseline="0"/>
            <a:t> (conceptual)</a:t>
          </a:r>
          <a:endParaRPr lang="en-US" sz="1600" kern="1200"/>
        </a:p>
      </dsp:txBody>
      <dsp:txXfrm>
        <a:off x="31070" y="3330833"/>
        <a:ext cx="6480902"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08AA7-12E1-48D7-A2F7-6BB55C6B96C0}">
      <dsp:nvSpPr>
        <dsp:cNvPr id="0" name=""/>
        <dsp:cNvSpPr/>
      </dsp:nvSpPr>
      <dsp:spPr>
        <a:xfrm>
          <a:off x="-5617437" y="-859946"/>
          <a:ext cx="6688187" cy="6688187"/>
        </a:xfrm>
        <a:prstGeom prst="blockArc">
          <a:avLst>
            <a:gd name="adj1" fmla="val 18900000"/>
            <a:gd name="adj2" fmla="val 2700000"/>
            <a:gd name="adj3" fmla="val 323"/>
          </a:avLst>
        </a:pr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E79917-33DE-4C69-844F-7DDA2D129F11}">
      <dsp:nvSpPr>
        <dsp:cNvPr id="0" name=""/>
        <dsp:cNvSpPr/>
      </dsp:nvSpPr>
      <dsp:spPr>
        <a:xfrm>
          <a:off x="468100" y="310419"/>
          <a:ext cx="8478610" cy="621235"/>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3106" tIns="38100" rIns="38100" bIns="38100" numCol="1" spcCol="1270" anchor="ctr" anchorCtr="0">
          <a:noAutofit/>
        </a:bodyPr>
        <a:lstStyle/>
        <a:p>
          <a:pPr marL="0" lvl="0" indent="0" algn="l" defTabSz="666750">
            <a:lnSpc>
              <a:spcPct val="90000"/>
            </a:lnSpc>
            <a:spcBef>
              <a:spcPct val="0"/>
            </a:spcBef>
            <a:spcAft>
              <a:spcPct val="35000"/>
            </a:spcAft>
            <a:buNone/>
          </a:pPr>
          <a:r>
            <a:rPr lang="en-GB" sz="1500" b="1" i="0" kern="1200">
              <a:effectLst/>
              <a:latin typeface="+mj-lt"/>
            </a:rPr>
            <a:t>Practical transfer of experience </a:t>
          </a:r>
          <a:r>
            <a:rPr lang="en-GB" sz="1500" b="0" i="0" kern="1200">
              <a:effectLst/>
              <a:latin typeface="+mj-lt"/>
            </a:rPr>
            <a:t>in the design and implementation </a:t>
          </a:r>
          <a:r>
            <a:rPr lang="en-GB" sz="1500" kern="1200">
              <a:latin typeface="+mj-lt"/>
            </a:rPr>
            <a:t>of </a:t>
          </a:r>
          <a:r>
            <a:rPr lang="en-GB" sz="1500" b="0" i="0" kern="1200">
              <a:effectLst/>
              <a:latin typeface="+mj-lt"/>
            </a:rPr>
            <a:t>business cases</a:t>
          </a:r>
          <a:endParaRPr lang="en-GB" sz="1500" kern="1200"/>
        </a:p>
      </dsp:txBody>
      <dsp:txXfrm>
        <a:off x="468100" y="310419"/>
        <a:ext cx="8478610" cy="621235"/>
      </dsp:txXfrm>
    </dsp:sp>
    <dsp:sp modelId="{5A40A0A2-193F-4416-B572-C04FA7BD6926}">
      <dsp:nvSpPr>
        <dsp:cNvPr id="0" name=""/>
        <dsp:cNvSpPr/>
      </dsp:nvSpPr>
      <dsp:spPr>
        <a:xfrm>
          <a:off x="79828" y="232764"/>
          <a:ext cx="776544" cy="77654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560063-F0B8-49DB-87BC-5FEA9422CFE6}">
      <dsp:nvSpPr>
        <dsp:cNvPr id="0" name=""/>
        <dsp:cNvSpPr/>
      </dsp:nvSpPr>
      <dsp:spPr>
        <a:xfrm>
          <a:off x="913259" y="1241974"/>
          <a:ext cx="8033451" cy="621235"/>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3106" tIns="38100" rIns="38100" bIns="38100" numCol="1" spcCol="1270" anchor="ctr" anchorCtr="0">
          <a:noAutofit/>
        </a:bodyPr>
        <a:lstStyle/>
        <a:p>
          <a:pPr marL="0" lvl="0" indent="0" algn="l" defTabSz="666750">
            <a:lnSpc>
              <a:spcPct val="90000"/>
            </a:lnSpc>
            <a:spcBef>
              <a:spcPct val="0"/>
            </a:spcBef>
            <a:spcAft>
              <a:spcPct val="35000"/>
            </a:spcAft>
            <a:buNone/>
          </a:pPr>
          <a:r>
            <a:rPr lang="en-GB" sz="1500" b="1" kern="1200">
              <a:latin typeface="+mj-lt"/>
            </a:rPr>
            <a:t>Mentoring</a:t>
          </a:r>
          <a:r>
            <a:rPr lang="en-GB" sz="1500" kern="1200">
              <a:latin typeface="+mj-lt"/>
            </a:rPr>
            <a:t> of stakeholders interested in the replication of business models and digitalisation solutions </a:t>
          </a:r>
          <a:endParaRPr lang="en-GB" sz="1500" kern="1200"/>
        </a:p>
      </dsp:txBody>
      <dsp:txXfrm>
        <a:off x="913259" y="1241974"/>
        <a:ext cx="8033451" cy="621235"/>
      </dsp:txXfrm>
    </dsp:sp>
    <dsp:sp modelId="{BF4BB78C-D1E8-463B-A133-65B08970A7DE}">
      <dsp:nvSpPr>
        <dsp:cNvPr id="0" name=""/>
        <dsp:cNvSpPr/>
      </dsp:nvSpPr>
      <dsp:spPr>
        <a:xfrm>
          <a:off x="524987" y="1164319"/>
          <a:ext cx="776544" cy="77654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41F1EA-5A07-42B7-BFFA-F8266F2E3C59}">
      <dsp:nvSpPr>
        <dsp:cNvPr id="0" name=""/>
        <dsp:cNvSpPr/>
      </dsp:nvSpPr>
      <dsp:spPr>
        <a:xfrm>
          <a:off x="1049887" y="2173529"/>
          <a:ext cx="7896823" cy="621235"/>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3106" tIns="38100" rIns="38100" bIns="38100" numCol="1" spcCol="1270" anchor="ctr" anchorCtr="0">
          <a:noAutofit/>
        </a:bodyPr>
        <a:lstStyle/>
        <a:p>
          <a:pPr marL="0" lvl="0" indent="0" algn="l" defTabSz="666750">
            <a:lnSpc>
              <a:spcPct val="90000"/>
            </a:lnSpc>
            <a:spcBef>
              <a:spcPct val="0"/>
            </a:spcBef>
            <a:spcAft>
              <a:spcPct val="35000"/>
            </a:spcAft>
            <a:buNone/>
          </a:pPr>
          <a:r>
            <a:rPr lang="en-GB" sz="1500" b="0" i="0" kern="1200">
              <a:effectLst/>
              <a:latin typeface="+mj-lt"/>
            </a:rPr>
            <a:t>2-3 organisations as </a:t>
          </a:r>
          <a:r>
            <a:rPr lang="en-GB" sz="1500" b="1" i="0" kern="1200">
              <a:effectLst/>
              <a:latin typeface="+mj-lt"/>
            </a:rPr>
            <a:t>replicants</a:t>
          </a:r>
          <a:r>
            <a:rPr lang="en-GB" sz="1500" b="0" i="0" kern="1200">
              <a:effectLst/>
              <a:latin typeface="+mj-lt"/>
            </a:rPr>
            <a:t> of each business model, </a:t>
          </a:r>
          <a:r>
            <a:rPr lang="en-US" sz="1500" kern="1200">
              <a:latin typeface="+mj-lt"/>
            </a:rPr>
            <a:t>selected on the base of their needs to overcome market barriers</a:t>
          </a:r>
          <a:endParaRPr lang="en-GB" sz="1500" kern="1200"/>
        </a:p>
      </dsp:txBody>
      <dsp:txXfrm>
        <a:off x="1049887" y="2173529"/>
        <a:ext cx="7896823" cy="621235"/>
      </dsp:txXfrm>
    </dsp:sp>
    <dsp:sp modelId="{248D96DA-32F9-44D8-AAB8-9501D5F26C64}">
      <dsp:nvSpPr>
        <dsp:cNvPr id="0" name=""/>
        <dsp:cNvSpPr/>
      </dsp:nvSpPr>
      <dsp:spPr>
        <a:xfrm>
          <a:off x="661615" y="2095874"/>
          <a:ext cx="776544" cy="77654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25243D-B409-4439-AAF0-B2F7FFD4359A}">
      <dsp:nvSpPr>
        <dsp:cNvPr id="0" name=""/>
        <dsp:cNvSpPr/>
      </dsp:nvSpPr>
      <dsp:spPr>
        <a:xfrm>
          <a:off x="913259" y="3105084"/>
          <a:ext cx="8033451" cy="621235"/>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3106" tIns="38100" rIns="38100" bIns="38100" numCol="1" spcCol="1270" anchor="ctr" anchorCtr="0">
          <a:noAutofit/>
        </a:bodyPr>
        <a:lstStyle/>
        <a:p>
          <a:pPr marL="0" lvl="0" indent="0" algn="l" defTabSz="666750">
            <a:lnSpc>
              <a:spcPct val="90000"/>
            </a:lnSpc>
            <a:spcBef>
              <a:spcPct val="0"/>
            </a:spcBef>
            <a:spcAft>
              <a:spcPct val="35000"/>
            </a:spcAft>
            <a:buNone/>
          </a:pPr>
          <a:r>
            <a:rPr lang="en-US" sz="1500" kern="1200">
              <a:latin typeface="+mj-lt"/>
            </a:rPr>
            <a:t>Large scale </a:t>
          </a:r>
          <a:r>
            <a:rPr lang="en-US" sz="1500" b="1" kern="1200">
              <a:latin typeface="+mj-lt"/>
            </a:rPr>
            <a:t>capacity building </a:t>
          </a:r>
          <a:r>
            <a:rPr lang="en-US" sz="1500" kern="1200">
              <a:latin typeface="+mj-lt"/>
            </a:rPr>
            <a:t>activities: knowledge transfer through training courses, webinars, replication workshops, national workshops, association-specific events, etc</a:t>
          </a:r>
        </a:p>
      </dsp:txBody>
      <dsp:txXfrm>
        <a:off x="913259" y="3105084"/>
        <a:ext cx="8033451" cy="621235"/>
      </dsp:txXfrm>
    </dsp:sp>
    <dsp:sp modelId="{45B535A5-E168-4943-B29E-CD7E6917DEE1}">
      <dsp:nvSpPr>
        <dsp:cNvPr id="0" name=""/>
        <dsp:cNvSpPr/>
      </dsp:nvSpPr>
      <dsp:spPr>
        <a:xfrm>
          <a:off x="524987" y="3027429"/>
          <a:ext cx="776544" cy="77654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73ACFE-CFED-4E34-B39C-E5DF1FD36628}">
      <dsp:nvSpPr>
        <dsp:cNvPr id="0" name=""/>
        <dsp:cNvSpPr/>
      </dsp:nvSpPr>
      <dsp:spPr>
        <a:xfrm>
          <a:off x="468100" y="4036639"/>
          <a:ext cx="8478610" cy="621235"/>
        </a:xfrm>
        <a:prstGeom prst="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3106" tIns="38100" rIns="38100" bIns="38100" numCol="1" spcCol="1270" anchor="ctr" anchorCtr="0">
          <a:noAutofit/>
        </a:bodyPr>
        <a:lstStyle/>
        <a:p>
          <a:pPr marL="0" lvl="0" indent="0" algn="l" defTabSz="666750">
            <a:lnSpc>
              <a:spcPct val="90000"/>
            </a:lnSpc>
            <a:spcBef>
              <a:spcPct val="0"/>
            </a:spcBef>
            <a:spcAft>
              <a:spcPct val="35000"/>
            </a:spcAft>
            <a:buNone/>
          </a:pPr>
          <a:r>
            <a:rPr lang="en-US" sz="1500" kern="1200">
              <a:latin typeface="+mj-lt"/>
            </a:rPr>
            <a:t>Public </a:t>
          </a:r>
          <a:r>
            <a:rPr lang="en-US" sz="1500" b="1" kern="1200">
              <a:latin typeface="+mj-lt"/>
            </a:rPr>
            <a:t>reports</a:t>
          </a:r>
          <a:r>
            <a:rPr lang="en-US" sz="1500" kern="1200">
              <a:latin typeface="+mj-lt"/>
            </a:rPr>
            <a:t> on smart services integration, business roadmaps, and recommendations for aspects of regulation, finance and market design</a:t>
          </a:r>
          <a:endParaRPr lang="LID4096" sz="1500" kern="1200">
            <a:latin typeface="+mj-lt"/>
          </a:endParaRPr>
        </a:p>
      </dsp:txBody>
      <dsp:txXfrm>
        <a:off x="468100" y="4036639"/>
        <a:ext cx="8478610" cy="621235"/>
      </dsp:txXfrm>
    </dsp:sp>
    <dsp:sp modelId="{264967D2-472F-4B06-B0ED-A1561C64549E}">
      <dsp:nvSpPr>
        <dsp:cNvPr id="0" name=""/>
        <dsp:cNvSpPr/>
      </dsp:nvSpPr>
      <dsp:spPr>
        <a:xfrm>
          <a:off x="79828" y="3958985"/>
          <a:ext cx="776544" cy="77654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CBEC6B-C694-4CE6-A4A7-0A78C1F94F6D}" type="datetimeFigureOut">
              <a:rPr lang="en-US" smtClean="0"/>
              <a:t>7/10/2025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B5A183-5210-4BDD-8CA7-26D43DF8E42A}" type="slidenum">
              <a:rPr lang="en-US" smtClean="0"/>
              <a:t>‹#›</a:t>
            </a:fld>
            <a:endParaRPr lang="en-US"/>
          </a:p>
        </p:txBody>
      </p:sp>
    </p:spTree>
    <p:extLst>
      <p:ext uri="{BB962C8B-B14F-4D97-AF65-F5344CB8AC3E}">
        <p14:creationId xmlns:p14="http://schemas.microsoft.com/office/powerpoint/2010/main" val="48838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ergyweb.org/wp-content/uploads/2019/05/EWF-Paper-TheEnergyWebChain-v2-201907-FINAL.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74151"/>
                </a:solidFill>
                <a:effectLst/>
                <a:latin typeface="Söhne"/>
              </a:rPr>
              <a:t>The clean energy transition requires significant changes in energy generation, transmission, and consumption. Public and private market actors play a crucial role in promoting new technologies and shifting business practices. While progress has been made, barriers in economics, politics, regulations, technology, and behavior hinder the adoption of energy efficiency and renewable energy technologies. Overcoming these barriers requires developing new business models and markets for sustainable energy services, improving existing processes and value chains, and leveraging technologies like IoT, smart meters, AI, and DLT to create an integrated energy system.  </a:t>
            </a:r>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3</a:t>
            </a:fld>
            <a:endParaRPr lang="en-US"/>
          </a:p>
        </p:txBody>
      </p:sp>
    </p:spTree>
    <p:extLst>
      <p:ext uri="{BB962C8B-B14F-4D97-AF65-F5344CB8AC3E}">
        <p14:creationId xmlns:p14="http://schemas.microsoft.com/office/powerpoint/2010/main" val="2279321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0" i="0">
                <a:solidFill>
                  <a:srgbClr val="374151"/>
                </a:solidFill>
                <a:effectLst/>
                <a:latin typeface="Söhne"/>
              </a:rPr>
              <a:t>The unifying solution and major advancement of the project is the use of Distributed Ledger Technology (DLT) to support the integration of four crucial energy business cases. This architecture combines the power of the Energy Web (EW Chain) blockchain, Smart Contracts service, and Tokenization service, enabling seamless and efficient energy transactions</a:t>
            </a:r>
            <a:endParaRPr lang="en-GB" sz="1800" b="0" i="0" u="sng">
              <a:solidFill>
                <a:srgbClr val="595959"/>
              </a:solidFill>
              <a:effectLst/>
              <a:latin typeface="Arial" panose="020B0604020202020204" pitchFamily="34" charset="0"/>
            </a:endParaRPr>
          </a:p>
          <a:p>
            <a:endParaRPr lang="en-GB" sz="1800" b="0" i="0" u="sng">
              <a:solidFill>
                <a:srgbClr val="595959"/>
              </a:solidFill>
              <a:effectLst/>
              <a:latin typeface="Arial" panose="020B0604020202020204" pitchFamily="34" charset="0"/>
            </a:endParaRPr>
          </a:p>
          <a:p>
            <a:r>
              <a:rPr lang="en-GB" sz="1800" b="0" i="0" u="sng">
                <a:solidFill>
                  <a:srgbClr val="595959"/>
                </a:solidFill>
                <a:effectLst/>
                <a:latin typeface="Arial" panose="020B0604020202020204" pitchFamily="34" charset="0"/>
              </a:rPr>
              <a:t>Blockchain platform:</a:t>
            </a:r>
            <a:r>
              <a:rPr lang="en-GB" sz="1800" b="0" i="0">
                <a:solidFill>
                  <a:srgbClr val="595959"/>
                </a:solidFill>
                <a:effectLst/>
                <a:latin typeface="Arial" panose="020B0604020202020204" pitchFamily="34" charset="0"/>
              </a:rPr>
              <a:t> The </a:t>
            </a:r>
            <a:r>
              <a:rPr lang="en-GB" sz="1800" b="0" i="0" u="none" strike="noStrike">
                <a:solidFill>
                  <a:srgbClr val="4472C4"/>
                </a:solidFill>
                <a:effectLst/>
                <a:latin typeface="Arial" panose="020B0604020202020204" pitchFamily="34" charset="0"/>
                <a:hlinkClick r:id="rId3"/>
              </a:rPr>
              <a:t>Energy Web (EW Chain) blockchain platform</a:t>
            </a:r>
            <a:r>
              <a:rPr lang="en-GB" sz="1800" b="0" i="0">
                <a:solidFill>
                  <a:srgbClr val="595959"/>
                </a:solidFill>
                <a:effectLst/>
                <a:latin typeface="Arial" panose="020B0604020202020204" pitchFamily="34" charset="0"/>
              </a:rPr>
              <a:t> is the an open-source, enterprise blockchain platform tailored to the needs of the </a:t>
            </a:r>
            <a:r>
              <a:rPr lang="en-GB" sz="1800" b="0" i="0">
                <a:solidFill>
                  <a:srgbClr val="4472C4"/>
                </a:solidFill>
                <a:effectLst/>
                <a:latin typeface="Arial" panose="020B0604020202020204" pitchFamily="34" charset="0"/>
              </a:rPr>
              <a:t>energy sector</a:t>
            </a:r>
            <a:r>
              <a:rPr lang="en-GB" sz="1800" b="0" i="0">
                <a:solidFill>
                  <a:srgbClr val="595959"/>
                </a:solidFill>
                <a:effectLst/>
                <a:latin typeface="Arial" panose="020B0604020202020204" pitchFamily="34" charset="0"/>
              </a:rPr>
              <a:t>. </a:t>
            </a:r>
          </a:p>
          <a:p>
            <a:endParaRPr lang="en-GB" sz="1800" b="0" i="0">
              <a:solidFill>
                <a:srgbClr val="595959"/>
              </a:solidFill>
              <a:effectLst/>
              <a:latin typeface="Arial" panose="020B0604020202020204" pitchFamily="34" charset="0"/>
            </a:endParaRPr>
          </a:p>
          <a:p>
            <a:r>
              <a:rPr lang="en-GB" sz="1800" b="0" i="0" u="sng">
                <a:solidFill>
                  <a:srgbClr val="595959"/>
                </a:solidFill>
                <a:effectLst/>
                <a:latin typeface="Arial" panose="020B0604020202020204" pitchFamily="34" charset="0"/>
              </a:rPr>
              <a:t>Smart Contracts service:</a:t>
            </a:r>
            <a:r>
              <a:rPr lang="en-GB" sz="1800" b="0" i="0">
                <a:solidFill>
                  <a:srgbClr val="595959"/>
                </a:solidFill>
                <a:effectLst/>
                <a:latin typeface="Arial" panose="020B0604020202020204" pitchFamily="34" charset="0"/>
              </a:rPr>
              <a:t> the </a:t>
            </a:r>
            <a:r>
              <a:rPr lang="en-GB" sz="1800" b="0" i="0">
                <a:solidFill>
                  <a:srgbClr val="4472C4"/>
                </a:solidFill>
                <a:effectLst/>
                <a:latin typeface="Arial" panose="020B0604020202020204" pitchFamily="34" charset="0"/>
              </a:rPr>
              <a:t>Smart Contracts generator</a:t>
            </a:r>
            <a:r>
              <a:rPr lang="en-GB" sz="1800" b="0" i="0">
                <a:solidFill>
                  <a:srgbClr val="595959"/>
                </a:solidFill>
                <a:effectLst/>
                <a:latin typeface="Arial" panose="020B0604020202020204" pitchFamily="34" charset="0"/>
              </a:rPr>
              <a:t> is used for bridging the physical contracts with the digital world and legally binding the contract actors to follow their commitments </a:t>
            </a:r>
          </a:p>
          <a:p>
            <a:endParaRPr lang="en-GB" sz="1800" b="0" i="0">
              <a:solidFill>
                <a:srgbClr val="595959"/>
              </a:solidFill>
              <a:effectLst/>
              <a:latin typeface="Arial" panose="020B0604020202020204" pitchFamily="34" charset="0"/>
            </a:endParaRPr>
          </a:p>
          <a:p>
            <a:r>
              <a:rPr lang="en-GB" sz="1800" b="0" i="0" u="sng">
                <a:solidFill>
                  <a:srgbClr val="595959"/>
                </a:solidFill>
                <a:effectLst/>
                <a:latin typeface="Arial" panose="020B0604020202020204" pitchFamily="34" charset="0"/>
              </a:rPr>
              <a:t>Tokenization service:</a:t>
            </a:r>
            <a:r>
              <a:rPr lang="en-GB" sz="1800" b="0" i="0">
                <a:solidFill>
                  <a:srgbClr val="595959"/>
                </a:solidFill>
                <a:effectLst/>
                <a:latin typeface="Arial" panose="020B0604020202020204" pitchFamily="34" charset="0"/>
              </a:rPr>
              <a:t> extension service of the EW Chain to allow token holders to monetise energy savings and flexibility,  </a:t>
            </a:r>
          </a:p>
          <a:p>
            <a:endParaRPr lang="en-GB" sz="1800" b="0" i="0">
              <a:solidFill>
                <a:srgbClr val="595959"/>
              </a:solidFill>
              <a:effectLst/>
              <a:latin typeface="Arial" panose="020B0604020202020204" pitchFamily="34" charset="0"/>
            </a:endParaRPr>
          </a:p>
          <a:p>
            <a:r>
              <a:rPr lang="en-GB" sz="1800" b="0" i="0" u="sng">
                <a:solidFill>
                  <a:srgbClr val="595959"/>
                </a:solidFill>
                <a:effectLst/>
                <a:latin typeface="Arial" panose="020B0604020202020204" pitchFamily="34" charset="0"/>
              </a:rPr>
              <a:t>Advanced MRV methodology </a:t>
            </a:r>
            <a:r>
              <a:rPr lang="en-GB" sz="1800" b="0" i="0">
                <a:solidFill>
                  <a:srgbClr val="595959"/>
                </a:solidFill>
                <a:effectLst/>
                <a:latin typeface="Arial" panose="020B0604020202020204" pitchFamily="34" charset="0"/>
              </a:rPr>
              <a:t>for automated tracking of energy savings using</a:t>
            </a:r>
            <a:r>
              <a:rPr lang="en-GB" sz="1800" b="1" i="0">
                <a:solidFill>
                  <a:srgbClr val="595959"/>
                </a:solidFill>
                <a:effectLst/>
                <a:latin typeface="Arial" panose="020B0604020202020204" pitchFamily="34" charset="0"/>
              </a:rPr>
              <a:t> </a:t>
            </a:r>
            <a:r>
              <a:rPr lang="en-GB" sz="1800" b="0" i="0">
                <a:solidFill>
                  <a:srgbClr val="595959"/>
                </a:solidFill>
                <a:effectLst/>
                <a:latin typeface="Arial" panose="020B0604020202020204" pitchFamily="34" charset="0"/>
              </a:rPr>
              <a:t>energy metering equipment and IoT sensors in order to reliably report metered energy savings in the context of energy efficiency obligation schemes</a:t>
            </a:r>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5</a:t>
            </a:fld>
            <a:endParaRPr lang="en-US"/>
          </a:p>
        </p:txBody>
      </p:sp>
    </p:spTree>
    <p:extLst>
      <p:ext uri="{BB962C8B-B14F-4D97-AF65-F5344CB8AC3E}">
        <p14:creationId xmlns:p14="http://schemas.microsoft.com/office/powerpoint/2010/main" val="3924757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74151"/>
                </a:solidFill>
                <a:effectLst/>
                <a:latin typeface="Söhne"/>
              </a:rPr>
              <a:t>Objective 1 aims to develop sustainable energy service offers by conceptualizing and creating business models and contractual schemes. </a:t>
            </a:r>
            <a:r>
              <a:rPr lang="en-US" b="0" i="0" u="sng">
                <a:solidFill>
                  <a:srgbClr val="374151"/>
                </a:solidFill>
                <a:effectLst/>
                <a:latin typeface="Söhne"/>
              </a:rPr>
              <a:t>These models </a:t>
            </a:r>
            <a:r>
              <a:rPr lang="en-US" b="0" i="0">
                <a:solidFill>
                  <a:srgbClr val="374151"/>
                </a:solidFill>
                <a:effectLst/>
                <a:latin typeface="Söhne"/>
              </a:rPr>
              <a:t>will integrate energy efficiency, renewable energy, distributed energy resources, electric vehicles charging, demand response, and smart heating and cooling management. The objective also includes enhancing </a:t>
            </a:r>
            <a:r>
              <a:rPr lang="en-US" b="0" i="0" u="sng">
                <a:solidFill>
                  <a:srgbClr val="374151"/>
                </a:solidFill>
                <a:effectLst/>
                <a:latin typeface="Söhne"/>
              </a:rPr>
              <a:t>integration through distributed ledger technologies</a:t>
            </a:r>
            <a:r>
              <a:rPr lang="en-US" b="0" i="0">
                <a:solidFill>
                  <a:srgbClr val="374151"/>
                </a:solidFill>
                <a:effectLst/>
                <a:latin typeface="Söhne"/>
              </a:rPr>
              <a:t> and smart contracts while considering market design, regulations, financing, and consumer preferences. </a:t>
            </a:r>
          </a:p>
          <a:p>
            <a:endParaRPr lang="en-US" b="0" i="0">
              <a:solidFill>
                <a:srgbClr val="374151"/>
              </a:solidFill>
              <a:effectLst/>
              <a:latin typeface="Söhne"/>
            </a:endParaRPr>
          </a:p>
          <a:p>
            <a:r>
              <a:rPr lang="en-US" b="0" i="0">
                <a:solidFill>
                  <a:srgbClr val="374151"/>
                </a:solidFill>
                <a:effectLst/>
                <a:latin typeface="Söhne"/>
              </a:rPr>
              <a:t>Objective 2 of InEExS aims to deploy and validate innovative technologies for integrated services across sectors. The project will complement sustainable technologies with digital interfaces such as IoT and mobile apps, and emphasize the use of distributed ledger technologies (DLT) for energy transactions via smart contracts and distributed identities. The aim is to tokenize energy production, flexibility, and energy savings with automated MRV. InEExS will facilitate the integration of these services with market actors and sectors beyond the original scope, validated in four Business Cases (BCs) with replication activities guiding cooperation across sectors.</a:t>
            </a:r>
          </a:p>
          <a:p>
            <a:endParaRPr lang="en-US" b="0" i="0">
              <a:solidFill>
                <a:srgbClr val="374151"/>
              </a:solidFill>
              <a:effectLst/>
              <a:latin typeface="Söhne"/>
            </a:endParaRPr>
          </a:p>
          <a:p>
            <a:r>
              <a:rPr lang="en-US" b="0" i="0">
                <a:solidFill>
                  <a:srgbClr val="374151"/>
                </a:solidFill>
                <a:effectLst/>
                <a:latin typeface="Söhne"/>
              </a:rPr>
              <a:t>Objective 3: InEExS aims to replicate its smart energy services by engaging with product developers, energy system actors, start-ups, and policymakers. The objective is to transfer expertise, business models, and policy roadmaps to break market barriers and promote the adoption of smart technologies. Workshops, webinars, capacity building, and partnerships with platforms and projects will facilitate knowledge transfer to stakeholders.</a:t>
            </a:r>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4</a:t>
            </a:fld>
            <a:endParaRPr lang="en-US"/>
          </a:p>
        </p:txBody>
      </p:sp>
    </p:spTree>
    <p:extLst>
      <p:ext uri="{BB962C8B-B14F-4D97-AF65-F5344CB8AC3E}">
        <p14:creationId xmlns:p14="http://schemas.microsoft.com/office/powerpoint/2010/main" val="644649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374151"/>
                </a:solidFill>
                <a:effectLst/>
                <a:latin typeface="Söhne"/>
              </a:rPr>
              <a:t>The InEExS project follows an intervention logic that aims to accelerate the development and deployment of integrated smart energy services. The key components of the methodology are seen in the present graph:</a:t>
            </a:r>
          </a:p>
          <a:p>
            <a:pPr algn="l"/>
            <a:r>
              <a:rPr lang="en-US" b="0" i="0">
                <a:solidFill>
                  <a:srgbClr val="374151"/>
                </a:solidFill>
                <a:effectLst/>
                <a:latin typeface="Söhne"/>
              </a:rPr>
              <a:t>C1. Bottom-up business-case driven approach: </a:t>
            </a:r>
            <a:r>
              <a:rPr lang="en-US" b="0" i="0" u="sng">
                <a:solidFill>
                  <a:srgbClr val="374151"/>
                </a:solidFill>
                <a:effectLst/>
                <a:latin typeface="Söhne"/>
              </a:rPr>
              <a:t>The project focuses </a:t>
            </a:r>
            <a:r>
              <a:rPr lang="en-US" b="0" i="0">
                <a:solidFill>
                  <a:srgbClr val="374151"/>
                </a:solidFill>
                <a:effectLst/>
                <a:latin typeface="Söhne"/>
              </a:rPr>
              <a:t>on diverse business scenarios that represent different sectors and energy services. These scenarios involve various stakeholders and technologies, providing a comprehensive understanding of barriers, needs, and potential solutions.</a:t>
            </a:r>
          </a:p>
          <a:p>
            <a:pPr algn="l"/>
            <a:endParaRPr lang="en-US" b="0" i="0">
              <a:solidFill>
                <a:srgbClr val="374151"/>
              </a:solidFill>
              <a:effectLst/>
              <a:latin typeface="Söhne"/>
            </a:endParaRPr>
          </a:p>
          <a:p>
            <a:pPr algn="l"/>
            <a:r>
              <a:rPr lang="en-US" b="0" i="0">
                <a:solidFill>
                  <a:srgbClr val="374151"/>
                </a:solidFill>
                <a:effectLst/>
                <a:latin typeface="Söhne"/>
              </a:rPr>
              <a:t>C2. Analysis and review of existing energy services and models: </a:t>
            </a:r>
            <a:r>
              <a:rPr lang="en-US" b="0" i="0" u="sng">
                <a:solidFill>
                  <a:srgbClr val="374151"/>
                </a:solidFill>
                <a:effectLst/>
                <a:latin typeface="Söhne"/>
              </a:rPr>
              <a:t>The project analyzes </a:t>
            </a:r>
            <a:r>
              <a:rPr lang="en-US" b="0" i="0">
                <a:solidFill>
                  <a:srgbClr val="374151"/>
                </a:solidFill>
                <a:effectLst/>
                <a:latin typeface="Söhne"/>
              </a:rPr>
              <a:t>the energy services offered in the business cases to characterize their unique business models, legal requirements, cost structures, revenue streams, and contributions to energy and non-energy benefits.  </a:t>
            </a:r>
          </a:p>
          <a:p>
            <a:pPr algn="l"/>
            <a:endParaRPr lang="en-US" b="0" i="0">
              <a:solidFill>
                <a:srgbClr val="374151"/>
              </a:solidFill>
              <a:effectLst/>
              <a:latin typeface="Söhne"/>
            </a:endParaRPr>
          </a:p>
          <a:p>
            <a:pPr algn="l"/>
            <a:r>
              <a:rPr lang="en-US" b="0" i="0">
                <a:solidFill>
                  <a:srgbClr val="374151"/>
                </a:solidFill>
                <a:effectLst/>
                <a:latin typeface="Söhne"/>
              </a:rPr>
              <a:t>C3. Redesign of business models and contractual schemes with enabling technologies: </a:t>
            </a:r>
            <a:r>
              <a:rPr lang="en-US" b="0" i="0" u="sng">
                <a:solidFill>
                  <a:srgbClr val="374151"/>
                </a:solidFill>
                <a:effectLst/>
                <a:latin typeface="Söhne"/>
              </a:rPr>
              <a:t>The existing business models </a:t>
            </a:r>
            <a:r>
              <a:rPr lang="en-US" b="0" i="0">
                <a:solidFill>
                  <a:srgbClr val="374151"/>
                </a:solidFill>
                <a:effectLst/>
                <a:latin typeface="Söhne"/>
              </a:rPr>
              <a:t>are redesigned to ensure sustainability, incorporate new stakeholders, and create new revenue streams. Distributed Ledger Technologies (DLT) are used to facilitate secure data exchange, support smart contracts, and enable the integration of Measurement Reporting Verification (MRV) methodologies. The aim is to provide certified energy savings and digitize contractual schemes  .</a:t>
            </a:r>
          </a:p>
          <a:p>
            <a:pPr algn="l"/>
            <a:endParaRPr lang="en-US" b="0" i="0">
              <a:solidFill>
                <a:srgbClr val="374151"/>
              </a:solidFill>
              <a:effectLst/>
              <a:latin typeface="Söhne"/>
            </a:endParaRPr>
          </a:p>
          <a:p>
            <a:pPr algn="l"/>
            <a:r>
              <a:rPr lang="en-US" b="0" i="0">
                <a:solidFill>
                  <a:srgbClr val="374151"/>
                </a:solidFill>
                <a:effectLst/>
                <a:latin typeface="Söhne"/>
              </a:rPr>
              <a:t>C4. In-field validation of sector-integrating energy services: </a:t>
            </a:r>
            <a:r>
              <a:rPr lang="en-US" b="0" i="0" u="sng">
                <a:solidFill>
                  <a:srgbClr val="374151"/>
                </a:solidFill>
                <a:effectLst/>
                <a:latin typeface="Söhne"/>
              </a:rPr>
              <a:t>The developed integrated </a:t>
            </a:r>
            <a:r>
              <a:rPr lang="en-US" b="0" i="0">
                <a:solidFill>
                  <a:srgbClr val="374151"/>
                </a:solidFill>
                <a:effectLst/>
                <a:latin typeface="Söhne"/>
              </a:rPr>
              <a:t>energy services are deployed, tested, and validated in real-world conditions. This phase involves continuous feedback loops, allowing for the improvement and evolution of service design based on real-world feedback.</a:t>
            </a:r>
          </a:p>
          <a:p>
            <a:pPr algn="l"/>
            <a:endParaRPr lang="en-US" b="0" i="0">
              <a:solidFill>
                <a:srgbClr val="374151"/>
              </a:solidFill>
              <a:effectLst/>
              <a:latin typeface="Söhne"/>
            </a:endParaRPr>
          </a:p>
          <a:p>
            <a:pPr algn="l"/>
            <a:r>
              <a:rPr lang="en-US" b="0" i="0">
                <a:solidFill>
                  <a:srgbClr val="374151"/>
                </a:solidFill>
                <a:effectLst/>
                <a:latin typeface="Söhne"/>
              </a:rPr>
              <a:t>C5. Roll-out, Replication, and Knowledge Transfer: </a:t>
            </a:r>
            <a:r>
              <a:rPr lang="en-US" b="0" i="0" u="sng">
                <a:solidFill>
                  <a:srgbClr val="374151"/>
                </a:solidFill>
                <a:effectLst/>
                <a:latin typeface="Söhne"/>
              </a:rPr>
              <a:t>The project aims to replicate</a:t>
            </a:r>
            <a:r>
              <a:rPr lang="en-US" b="0" i="0">
                <a:solidFill>
                  <a:srgbClr val="374151"/>
                </a:solidFill>
                <a:effectLst/>
                <a:latin typeface="Söhne"/>
              </a:rPr>
              <a:t> and disseminate the outcomes and lessons learned. This includes rolling out services to direct customers, facilitating iterative exchanges between stakeholders through workshops and capacity-building events, and actively producing recommendations for policymakers and business leaders. The objective is to overcome market barriers and promote the widespread adoption of viable business models.</a:t>
            </a:r>
          </a:p>
        </p:txBody>
      </p:sp>
      <p:sp>
        <p:nvSpPr>
          <p:cNvPr id="4" name="Slide Number Placeholder 3"/>
          <p:cNvSpPr>
            <a:spLocks noGrp="1"/>
          </p:cNvSpPr>
          <p:nvPr>
            <p:ph type="sldNum" sz="quarter" idx="5"/>
          </p:nvPr>
        </p:nvSpPr>
        <p:spPr/>
        <p:txBody>
          <a:bodyPr/>
          <a:lstStyle/>
          <a:p>
            <a:fld id="{ABB5A183-5210-4BDD-8CA7-26D43DF8E42A}" type="slidenum">
              <a:rPr lang="en-US" smtClean="0"/>
              <a:t>8</a:t>
            </a:fld>
            <a:endParaRPr lang="en-US"/>
          </a:p>
        </p:txBody>
      </p:sp>
    </p:spTree>
    <p:extLst>
      <p:ext uri="{BB962C8B-B14F-4D97-AF65-F5344CB8AC3E}">
        <p14:creationId xmlns:p14="http://schemas.microsoft.com/office/powerpoint/2010/main" val="666303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a:solidFill>
                  <a:srgbClr val="374151"/>
                </a:solidFill>
                <a:effectLst/>
                <a:latin typeface="Söhne"/>
              </a:rPr>
              <a:t>Introduction</a:t>
            </a:r>
            <a:r>
              <a:rPr lang="en-US" b="0" i="0">
                <a:solidFill>
                  <a:srgbClr val="374151"/>
                </a:solidFill>
                <a:effectLst/>
                <a:latin typeface="Söhne"/>
              </a:rPr>
              <a:t>:</a:t>
            </a:r>
          </a:p>
          <a:p>
            <a:pPr algn="l">
              <a:buFont typeface="Arial" panose="020B0604020202020204" pitchFamily="34" charset="0"/>
              <a:buNone/>
            </a:pPr>
            <a:r>
              <a:rPr lang="en-US" b="0" i="0">
                <a:solidFill>
                  <a:srgbClr val="374151"/>
                </a:solidFill>
                <a:effectLst/>
                <a:latin typeface="Söhne"/>
              </a:rPr>
              <a:t>BC1: Energy Performance Contracting (EPC) with Pay4Performance guarantees in Berlin, Germany.</a:t>
            </a:r>
          </a:p>
          <a:p>
            <a:pPr algn="l">
              <a:buFont typeface="Arial" panose="020B0604020202020204" pitchFamily="34" charset="0"/>
              <a:buChar char="•"/>
            </a:pPr>
            <a:r>
              <a:rPr lang="en-US" b="0" i="0">
                <a:solidFill>
                  <a:srgbClr val="374151"/>
                </a:solidFill>
                <a:effectLst/>
                <a:latin typeface="Söhne"/>
              </a:rPr>
              <a:t>This BC brings together key stakeholders and participants to showcase the benefits of EPC and innovative financing models in the real estate sector.</a:t>
            </a:r>
          </a:p>
          <a:p>
            <a:pPr algn="l"/>
            <a:r>
              <a:rPr lang="en-US" b="1" i="0">
                <a:solidFill>
                  <a:srgbClr val="374151"/>
                </a:solidFill>
                <a:effectLst/>
                <a:latin typeface="Söhne"/>
              </a:rPr>
              <a:t>Stakeholders</a:t>
            </a:r>
            <a:r>
              <a:rPr lang="en-US" b="0" i="0">
                <a:solidFill>
                  <a:srgbClr val="374151"/>
                </a:solidFill>
                <a:effectLst/>
                <a:latin typeface="Söhne"/>
              </a:rPr>
              <a:t>:</a:t>
            </a:r>
          </a:p>
          <a:p>
            <a:pPr algn="l">
              <a:buFont typeface="+mj-lt"/>
              <a:buAutoNum type="arabicPeriod"/>
            </a:pPr>
            <a:r>
              <a:rPr lang="en-US" b="0" i="0">
                <a:solidFill>
                  <a:srgbClr val="374151"/>
                </a:solidFill>
                <a:effectLst/>
                <a:latin typeface="Söhne"/>
              </a:rPr>
              <a:t>Berlin Energy Agency:</a:t>
            </a:r>
          </a:p>
          <a:p>
            <a:pPr marL="742950" lvl="1" indent="-285750" algn="l">
              <a:buFont typeface="+mj-lt"/>
              <a:buAutoNum type="arabicPeriod"/>
            </a:pPr>
            <a:r>
              <a:rPr lang="en-US" b="0" i="0">
                <a:solidFill>
                  <a:srgbClr val="374151"/>
                </a:solidFill>
                <a:effectLst/>
                <a:latin typeface="Söhne"/>
              </a:rPr>
              <a:t>Key player in promoting energy efficiency and sustainability in Berlin.</a:t>
            </a:r>
          </a:p>
          <a:p>
            <a:pPr marL="742950" lvl="1" indent="-285750" algn="l">
              <a:buFont typeface="+mj-lt"/>
              <a:buAutoNum type="arabicPeriod"/>
            </a:pPr>
            <a:r>
              <a:rPr lang="en-US" b="0" i="0">
                <a:solidFill>
                  <a:srgbClr val="374151"/>
                </a:solidFill>
                <a:effectLst/>
                <a:latin typeface="Söhne"/>
              </a:rPr>
              <a:t>Facilitates the project and provides expertise in energy management and policy support.</a:t>
            </a:r>
          </a:p>
          <a:p>
            <a:pPr algn="l">
              <a:buFont typeface="+mj-lt"/>
              <a:buAutoNum type="arabicPeriod"/>
            </a:pPr>
            <a:r>
              <a:rPr lang="en-US" b="0" i="0">
                <a:solidFill>
                  <a:srgbClr val="374151"/>
                </a:solidFill>
                <a:effectLst/>
                <a:latin typeface="Söhne"/>
              </a:rPr>
              <a:t>Real Estate Company (</a:t>
            </a:r>
            <a:r>
              <a:rPr lang="en-US" b="0" i="0" err="1">
                <a:solidFill>
                  <a:srgbClr val="374151"/>
                </a:solidFill>
                <a:effectLst/>
                <a:latin typeface="Söhne"/>
              </a:rPr>
              <a:t>berlinovo</a:t>
            </a:r>
            <a:r>
              <a:rPr lang="en-US" b="0" i="0">
                <a:solidFill>
                  <a:srgbClr val="374151"/>
                </a:solidFill>
                <a:effectLst/>
                <a:latin typeface="Söhne"/>
              </a:rPr>
              <a:t>):</a:t>
            </a:r>
          </a:p>
          <a:p>
            <a:pPr marL="742950" lvl="1" indent="-285750" algn="l">
              <a:buFont typeface="+mj-lt"/>
              <a:buAutoNum type="arabicPeriod"/>
            </a:pPr>
            <a:r>
              <a:rPr lang="en-US" b="0" i="0">
                <a:solidFill>
                  <a:srgbClr val="374151"/>
                </a:solidFill>
                <a:effectLst/>
                <a:latin typeface="Söhne"/>
              </a:rPr>
              <a:t>Manages the portfolio of 22 real estate funds with 246 properties, predominantly owned by the state.</a:t>
            </a:r>
          </a:p>
          <a:p>
            <a:pPr marL="742950" lvl="1" indent="-285750" algn="l">
              <a:buFont typeface="+mj-lt"/>
              <a:buAutoNum type="arabicPeriod"/>
            </a:pPr>
            <a:r>
              <a:rPr lang="en-US" b="0" i="0">
                <a:solidFill>
                  <a:srgbClr val="374151"/>
                </a:solidFill>
                <a:effectLst/>
                <a:latin typeface="Söhne"/>
              </a:rPr>
              <a:t>Demonstrates commitment to sustainability and aims to optimize energy performance across their properties. </a:t>
            </a:r>
          </a:p>
          <a:p>
            <a:pPr algn="l">
              <a:buFont typeface="+mj-lt"/>
              <a:buAutoNum type="arabicPeriod"/>
            </a:pPr>
            <a:r>
              <a:rPr lang="en-US" b="0" i="0">
                <a:solidFill>
                  <a:srgbClr val="374151"/>
                </a:solidFill>
                <a:effectLst/>
                <a:latin typeface="Söhne"/>
              </a:rPr>
              <a:t>Energy Service Company (ESCO) (TBD through public tender):</a:t>
            </a:r>
          </a:p>
          <a:p>
            <a:pPr marL="742950" lvl="1" indent="-285750" algn="l">
              <a:buFont typeface="+mj-lt"/>
              <a:buAutoNum type="arabicPeriod"/>
            </a:pPr>
            <a:r>
              <a:rPr lang="en-US" b="0" i="0">
                <a:solidFill>
                  <a:srgbClr val="374151"/>
                </a:solidFill>
                <a:effectLst/>
                <a:latin typeface="Söhne"/>
              </a:rPr>
              <a:t>Selected ESCO will be responsible for implementing energy efficiency measures and managing the EPC project.</a:t>
            </a:r>
          </a:p>
          <a:p>
            <a:pPr marL="742950" lvl="1" indent="-285750" algn="l">
              <a:buFont typeface="+mj-lt"/>
              <a:buAutoNum type="arabicPeriod"/>
            </a:pPr>
            <a:r>
              <a:rPr lang="en-US" b="0" i="0">
                <a:solidFill>
                  <a:srgbClr val="374151"/>
                </a:solidFill>
                <a:effectLst/>
                <a:latin typeface="Söhne"/>
              </a:rPr>
              <a:t>Brings technical expertise, project management, and financing solutions to achieve energy savings.</a:t>
            </a:r>
          </a:p>
          <a:p>
            <a:pPr algn="l"/>
            <a:r>
              <a:rPr lang="en-US" b="1" i="0">
                <a:solidFill>
                  <a:srgbClr val="374151"/>
                </a:solidFill>
                <a:effectLst/>
                <a:latin typeface="Söhne"/>
              </a:rPr>
              <a:t>Demo sites</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Two publicly owned big blocks of residential apartments are engaged in this project.</a:t>
            </a:r>
          </a:p>
          <a:p>
            <a:pPr algn="l">
              <a:buFont typeface="Arial" panose="020B0604020202020204" pitchFamily="34" charset="0"/>
              <a:buChar char="•"/>
            </a:pPr>
            <a:r>
              <a:rPr lang="en-US" b="0" i="0">
                <a:solidFill>
                  <a:srgbClr val="374151"/>
                </a:solidFill>
                <a:effectLst/>
                <a:latin typeface="Söhne"/>
              </a:rPr>
              <a:t>These buildings are representative of </a:t>
            </a:r>
            <a:r>
              <a:rPr lang="en-US" b="0" i="0" err="1">
                <a:solidFill>
                  <a:srgbClr val="374151"/>
                </a:solidFill>
                <a:effectLst/>
                <a:latin typeface="Söhne"/>
              </a:rPr>
              <a:t>berlinovo’s</a:t>
            </a:r>
            <a:r>
              <a:rPr lang="en-US" b="0" i="0">
                <a:solidFill>
                  <a:srgbClr val="374151"/>
                </a:solidFill>
                <a:effectLst/>
                <a:latin typeface="Söhne"/>
              </a:rPr>
              <a:t> portfolio and offer a prime opportunity for energy efficiency upgrades and </a:t>
            </a:r>
            <a:r>
              <a:rPr lang="en-US" b="0" i="0" err="1">
                <a:solidFill>
                  <a:srgbClr val="374151"/>
                </a:solidFill>
                <a:effectLst/>
                <a:latin typeface="Söhne"/>
              </a:rPr>
              <a:t>optimisation</a:t>
            </a:r>
            <a:endParaRPr lang="en-US" b="0" i="0">
              <a:solidFill>
                <a:srgbClr val="374151"/>
              </a:solidFill>
              <a:effectLst/>
              <a:latin typeface="Söhne"/>
            </a:endParaRPr>
          </a:p>
          <a:p>
            <a:pPr algn="l"/>
            <a:r>
              <a:rPr lang="en-US" b="1" i="0">
                <a:solidFill>
                  <a:srgbClr val="374151"/>
                </a:solidFill>
                <a:effectLst/>
                <a:latin typeface="Söhne"/>
              </a:rPr>
              <a:t> Smart Services:</a:t>
            </a:r>
          </a:p>
          <a:p>
            <a:pPr algn="l">
              <a:buFont typeface="Arial" panose="020B0604020202020204" pitchFamily="34" charset="0"/>
              <a:buChar char="•"/>
            </a:pPr>
            <a:r>
              <a:rPr lang="en-US" b="0" i="0">
                <a:solidFill>
                  <a:srgbClr val="374151"/>
                </a:solidFill>
                <a:effectLst/>
                <a:latin typeface="Söhne"/>
              </a:rPr>
              <a:t>EPC Contracts with Pay4Performance Guarantees:</a:t>
            </a:r>
          </a:p>
          <a:p>
            <a:pPr marL="742950" lvl="1" indent="-285750" algn="l">
              <a:buFont typeface="Arial" panose="020B0604020202020204" pitchFamily="34" charset="0"/>
              <a:buChar char="•"/>
            </a:pPr>
            <a:r>
              <a:rPr lang="en-US" b="0" i="0">
                <a:solidFill>
                  <a:srgbClr val="374151"/>
                </a:solidFill>
                <a:effectLst/>
                <a:latin typeface="Söhne"/>
              </a:rPr>
              <a:t>Innovative contracting model that links payments to actual metered energy savings.</a:t>
            </a:r>
          </a:p>
          <a:p>
            <a:pPr marL="742950" lvl="1" indent="-285750" algn="l">
              <a:buFont typeface="Arial" panose="020B0604020202020204" pitchFamily="34" charset="0"/>
              <a:buChar char="•"/>
            </a:pPr>
            <a:r>
              <a:rPr lang="en-US" b="0" i="0">
                <a:solidFill>
                  <a:srgbClr val="374151"/>
                </a:solidFill>
                <a:effectLst/>
                <a:latin typeface="Söhne"/>
              </a:rPr>
              <a:t>Provides financial security and ensures a shared focus on achieving energy efficiency targets.</a:t>
            </a:r>
          </a:p>
          <a:p>
            <a:pPr algn="l">
              <a:buFont typeface="Arial" panose="020B0604020202020204" pitchFamily="34" charset="0"/>
              <a:buChar char="•"/>
            </a:pPr>
            <a:r>
              <a:rPr lang="en-US" b="0" i="0">
                <a:solidFill>
                  <a:srgbClr val="374151"/>
                </a:solidFill>
                <a:effectLst/>
                <a:latin typeface="Söhne"/>
              </a:rPr>
              <a:t>Energy Efficiency Upgrade of Electricity-Based HVAC Systems:</a:t>
            </a:r>
          </a:p>
          <a:p>
            <a:pPr marL="742950" lvl="1" indent="-285750" algn="l">
              <a:buFont typeface="Arial" panose="020B0604020202020204" pitchFamily="34" charset="0"/>
              <a:buChar char="•"/>
            </a:pPr>
            <a:r>
              <a:rPr lang="en-US" b="0" i="0">
                <a:solidFill>
                  <a:srgbClr val="374151"/>
                </a:solidFill>
                <a:effectLst/>
                <a:latin typeface="Söhne"/>
              </a:rPr>
              <a:t>Focuses on improving the efficiency of heating, ventilation, and air conditioning (HVAC) systems in the residential blocks.</a:t>
            </a:r>
          </a:p>
          <a:p>
            <a:pPr marL="742950" lvl="1" indent="-285750" algn="l">
              <a:buFont typeface="Arial" panose="020B0604020202020204" pitchFamily="34" charset="0"/>
              <a:buChar char="•"/>
            </a:pPr>
            <a:r>
              <a:rPr lang="en-US" b="0" i="0">
                <a:solidFill>
                  <a:srgbClr val="374151"/>
                </a:solidFill>
                <a:effectLst/>
                <a:latin typeface="Söhne"/>
              </a:rPr>
              <a:t>Upgrades will be tailored to the specific needs of each building, resulting in significant energy savings.</a:t>
            </a:r>
          </a:p>
          <a:p>
            <a:pPr algn="l"/>
            <a:r>
              <a:rPr lang="en-US" b="1" i="0">
                <a:solidFill>
                  <a:srgbClr val="374151"/>
                </a:solidFill>
                <a:effectLst/>
                <a:latin typeface="Söhne"/>
              </a:rPr>
              <a:t>Infrastructure:</a:t>
            </a:r>
          </a:p>
          <a:p>
            <a:pPr algn="l">
              <a:buFont typeface="Arial" panose="020B0604020202020204" pitchFamily="34" charset="0"/>
              <a:buChar char="•"/>
            </a:pPr>
            <a:r>
              <a:rPr lang="en-US" b="0" i="0">
                <a:solidFill>
                  <a:srgbClr val="374151"/>
                </a:solidFill>
                <a:effectLst/>
                <a:latin typeface="Söhne"/>
              </a:rPr>
              <a:t>Smart Meters:</a:t>
            </a:r>
          </a:p>
          <a:p>
            <a:pPr marL="742950" lvl="1" indent="-285750" algn="l">
              <a:buFont typeface="Arial" panose="020B0604020202020204" pitchFamily="34" charset="0"/>
              <a:buChar char="•"/>
            </a:pPr>
            <a:r>
              <a:rPr lang="en-US" b="0" i="0">
                <a:solidFill>
                  <a:srgbClr val="374151"/>
                </a:solidFill>
                <a:effectLst/>
                <a:latin typeface="Söhne"/>
              </a:rPr>
              <a:t>Installed to monitor and measure energy consumption in real-time.</a:t>
            </a:r>
          </a:p>
          <a:p>
            <a:pPr marL="742950" lvl="1" indent="-285750" algn="l">
              <a:buFont typeface="Arial" panose="020B0604020202020204" pitchFamily="34" charset="0"/>
              <a:buChar char="•"/>
            </a:pPr>
            <a:r>
              <a:rPr lang="en-US" b="0" i="0">
                <a:solidFill>
                  <a:srgbClr val="374151"/>
                </a:solidFill>
                <a:effectLst/>
                <a:latin typeface="Söhne"/>
              </a:rPr>
              <a:t>Enable accurate measurement and verification of energy savings, facilitating the Pay4Performance guarantees.</a:t>
            </a:r>
          </a:p>
          <a:p>
            <a:pPr algn="l">
              <a:buFont typeface="Arial" panose="020B0604020202020204" pitchFamily="34" charset="0"/>
              <a:buChar char="•"/>
            </a:pPr>
            <a:r>
              <a:rPr lang="en-US" b="1" i="0">
                <a:solidFill>
                  <a:srgbClr val="374151"/>
                </a:solidFill>
                <a:effectLst/>
                <a:latin typeface="Söhne"/>
              </a:rPr>
              <a:t>PVs and Batteries</a:t>
            </a:r>
            <a:r>
              <a:rPr lang="en-US" b="0" i="0">
                <a:solidFill>
                  <a:srgbClr val="374151"/>
                </a:solidFill>
                <a:effectLst/>
                <a:latin typeface="Söhne"/>
              </a:rPr>
              <a:t>:</a:t>
            </a:r>
          </a:p>
          <a:p>
            <a:pPr marL="742950" lvl="1" indent="-285750" algn="l">
              <a:buFont typeface="Arial" panose="020B0604020202020204" pitchFamily="34" charset="0"/>
              <a:buChar char="•"/>
            </a:pPr>
            <a:r>
              <a:rPr lang="en-US" b="0" i="0">
                <a:solidFill>
                  <a:srgbClr val="374151"/>
                </a:solidFill>
                <a:effectLst/>
                <a:latin typeface="Söhne"/>
              </a:rPr>
              <a:t>Integration of renewable energy sources to reduce reliance on grid-supplied electricity.</a:t>
            </a:r>
          </a:p>
          <a:p>
            <a:pPr marL="742950" lvl="1" indent="-285750" algn="l">
              <a:buFont typeface="Arial" panose="020B0604020202020204" pitchFamily="34" charset="0"/>
              <a:buChar char="•"/>
            </a:pPr>
            <a:r>
              <a:rPr lang="en-US" b="0" i="0">
                <a:solidFill>
                  <a:srgbClr val="374151"/>
                </a:solidFill>
                <a:effectLst/>
                <a:latin typeface="Söhne"/>
              </a:rPr>
              <a:t>The excess energy generated by the photovoltaic (PV) systems is stored in batteries for later use.</a:t>
            </a:r>
          </a:p>
          <a:p>
            <a:pPr algn="l">
              <a:buFont typeface="Arial" panose="020B0604020202020204" pitchFamily="34" charset="0"/>
              <a:buChar char="•"/>
            </a:pPr>
            <a:r>
              <a:rPr lang="en-US" b="0" i="0">
                <a:solidFill>
                  <a:srgbClr val="374151"/>
                </a:solidFill>
                <a:effectLst/>
                <a:latin typeface="Söhne"/>
              </a:rPr>
              <a:t>Heat Pumps:</a:t>
            </a:r>
          </a:p>
          <a:p>
            <a:pPr marL="742950" lvl="1" indent="-285750" algn="l">
              <a:buFont typeface="Arial" panose="020B0604020202020204" pitchFamily="34" charset="0"/>
              <a:buChar char="•"/>
            </a:pPr>
            <a:r>
              <a:rPr lang="en-US" b="0" i="0">
                <a:solidFill>
                  <a:srgbClr val="374151"/>
                </a:solidFill>
                <a:effectLst/>
                <a:latin typeface="Söhne"/>
              </a:rPr>
              <a:t>Efficient heating that will utilizes renewable energy sources to provide space heating and hot water.</a:t>
            </a:r>
          </a:p>
          <a:p>
            <a:pPr algn="l">
              <a:buFont typeface="Arial" panose="020B0604020202020204" pitchFamily="34" charset="0"/>
              <a:buChar char="•"/>
            </a:pPr>
            <a:r>
              <a:rPr lang="en-US" b="0" i="0">
                <a:solidFill>
                  <a:srgbClr val="374151"/>
                </a:solidFill>
                <a:effectLst/>
                <a:latin typeface="Söhne"/>
              </a:rPr>
              <a:t>EV Chargers:</a:t>
            </a:r>
          </a:p>
          <a:p>
            <a:pPr marL="742950" lvl="1" indent="-285750" algn="l">
              <a:buFont typeface="Arial" panose="020B0604020202020204" pitchFamily="34" charset="0"/>
              <a:buChar char="•"/>
            </a:pPr>
            <a:r>
              <a:rPr lang="en-US" b="0" i="0">
                <a:solidFill>
                  <a:srgbClr val="374151"/>
                </a:solidFill>
                <a:effectLst/>
                <a:latin typeface="Söhne"/>
              </a:rPr>
              <a:t>Installation of electric vehicle (EV) charging infrastructure to promote sustainable mobility and support the transition to electric transportation</a:t>
            </a:r>
          </a:p>
          <a:p>
            <a:pPr algn="l"/>
            <a:r>
              <a:rPr lang="en-US" b="1" i="0">
                <a:solidFill>
                  <a:srgbClr val="374151"/>
                </a:solidFill>
                <a:effectLst/>
                <a:latin typeface="Söhne"/>
              </a:rPr>
              <a:t>Potential DLT Platform Usage</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EED EEOSs (Energy Efficiency Obligation Schemes):</a:t>
            </a:r>
          </a:p>
          <a:p>
            <a:pPr marL="742950" lvl="1" indent="-285750" algn="l">
              <a:buFont typeface="Arial" panose="020B0604020202020204" pitchFamily="34" charset="0"/>
              <a:buChar char="•"/>
            </a:pPr>
            <a:r>
              <a:rPr lang="en-US" b="0" i="0">
                <a:solidFill>
                  <a:srgbClr val="374151"/>
                </a:solidFill>
                <a:effectLst/>
                <a:latin typeface="Söhne"/>
              </a:rPr>
              <a:t>Automated quantification and verification of energy savings for alternative measures.</a:t>
            </a:r>
          </a:p>
          <a:p>
            <a:pPr marL="742950" lvl="1" indent="-285750" algn="l">
              <a:buFont typeface="Arial" panose="020B0604020202020204" pitchFamily="34" charset="0"/>
              <a:buChar char="•"/>
            </a:pPr>
            <a:r>
              <a:rPr lang="en-US" b="0" i="0">
                <a:solidFill>
                  <a:srgbClr val="374151"/>
                </a:solidFill>
                <a:effectLst/>
                <a:latin typeface="Söhne"/>
              </a:rPr>
              <a:t>Blockchain-based technology ensures transparency and trust in the measurement and reporting of energy savings.</a:t>
            </a:r>
          </a:p>
          <a:p>
            <a:pPr algn="l">
              <a:buFont typeface="Arial" panose="020B0604020202020204" pitchFamily="34" charset="0"/>
              <a:buChar char="•"/>
            </a:pPr>
            <a:r>
              <a:rPr lang="en-US" b="0" i="0">
                <a:solidFill>
                  <a:srgbClr val="374151"/>
                </a:solidFill>
                <a:effectLst/>
                <a:latin typeface="Söhne"/>
              </a:rPr>
              <a:t>Smart EPC Contracts with Pay4Performance Guarantees:</a:t>
            </a:r>
          </a:p>
          <a:p>
            <a:pPr marL="742950" lvl="1" indent="-285750" algn="l">
              <a:buFont typeface="Arial" panose="020B0604020202020204" pitchFamily="34" charset="0"/>
              <a:buChar char="•"/>
            </a:pPr>
            <a:r>
              <a:rPr lang="en-US" b="0" i="0">
                <a:solidFill>
                  <a:srgbClr val="374151"/>
                </a:solidFill>
                <a:effectLst/>
                <a:latin typeface="Söhne"/>
              </a:rPr>
              <a:t>All payments among engaged parties, including the ESCO and building owner, are linked to metered energy savings.</a:t>
            </a:r>
          </a:p>
          <a:p>
            <a:pPr marL="742950" lvl="1" indent="-285750" algn="l">
              <a:buFont typeface="Arial" panose="020B0604020202020204" pitchFamily="34" charset="0"/>
              <a:buChar char="•"/>
            </a:pPr>
            <a:r>
              <a:rPr lang="en-US" b="0" i="0">
                <a:solidFill>
                  <a:srgbClr val="374151"/>
                </a:solidFill>
                <a:effectLst/>
                <a:latin typeface="Söhne"/>
              </a:rPr>
              <a:t>Blockchain-based platform facilitates secure and automated transactions, streamlining the payment process.</a:t>
            </a:r>
          </a:p>
          <a:p>
            <a:pPr algn="l"/>
            <a:r>
              <a:rPr lang="en-US" b="1" i="0">
                <a:solidFill>
                  <a:srgbClr val="374151"/>
                </a:solidFill>
                <a:effectLst/>
                <a:latin typeface="Söhne"/>
              </a:rPr>
              <a:t>Overall</a:t>
            </a:r>
            <a:r>
              <a:rPr lang="en-US" b="0" i="0">
                <a:solidFill>
                  <a:srgbClr val="374151"/>
                </a:solidFill>
                <a:effectLst/>
                <a:latin typeface="Söhne"/>
              </a:rPr>
              <a:t>:</a:t>
            </a:r>
          </a:p>
          <a:p>
            <a:pPr algn="l">
              <a:buFont typeface="Arial" panose="020B0604020202020204" pitchFamily="34" charset="0"/>
              <a:buNone/>
            </a:pPr>
            <a:r>
              <a:rPr lang="en-US" b="0" i="0">
                <a:solidFill>
                  <a:srgbClr val="374151"/>
                </a:solidFill>
                <a:effectLst/>
                <a:latin typeface="Söhne"/>
              </a:rPr>
              <a:t>this project demonstrates the potential for significant energy savings through the use of innovative financing models, smart services, and the integration of renewable energy technologies,</a:t>
            </a:r>
          </a:p>
        </p:txBody>
      </p:sp>
      <p:sp>
        <p:nvSpPr>
          <p:cNvPr id="4" name="Slide Number Placeholder 3"/>
          <p:cNvSpPr>
            <a:spLocks noGrp="1"/>
          </p:cNvSpPr>
          <p:nvPr>
            <p:ph type="sldNum" sz="quarter" idx="5"/>
          </p:nvPr>
        </p:nvSpPr>
        <p:spPr/>
        <p:txBody>
          <a:bodyPr/>
          <a:lstStyle/>
          <a:p>
            <a:fld id="{ABB5A183-5210-4BDD-8CA7-26D43DF8E42A}" type="slidenum">
              <a:rPr lang="en-US" smtClean="0"/>
              <a:t>10</a:t>
            </a:fld>
            <a:endParaRPr lang="en-US"/>
          </a:p>
        </p:txBody>
      </p:sp>
    </p:spTree>
    <p:extLst>
      <p:ext uri="{BB962C8B-B14F-4D97-AF65-F5344CB8AC3E}">
        <p14:creationId xmlns:p14="http://schemas.microsoft.com/office/powerpoint/2010/main" val="3182912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just" rtl="0" eaLnBrk="1" fontAlgn="base" latinLnBrk="0" hangingPunct="1">
              <a:spcBef>
                <a:spcPts val="0"/>
              </a:spcBef>
              <a:spcAft>
                <a:spcPts val="0"/>
              </a:spcAft>
            </a:pPr>
            <a:r>
              <a:rPr lang="en-US" sz="2800" b="0" i="0">
                <a:solidFill>
                  <a:srgbClr val="374151"/>
                </a:solidFill>
                <a:effectLst/>
                <a:latin typeface="Söhne"/>
              </a:rPr>
              <a:t>In this case, we explore how ENERCOOP, an Energy Cooperative in </a:t>
            </a:r>
            <a:r>
              <a:rPr lang="en-US" sz="2800" b="0" i="0" err="1">
                <a:solidFill>
                  <a:srgbClr val="374151"/>
                </a:solidFill>
                <a:effectLst/>
                <a:latin typeface="Söhne"/>
              </a:rPr>
              <a:t>Crevillent</a:t>
            </a:r>
            <a:r>
              <a:rPr lang="en-US" sz="2800" b="0" i="0">
                <a:solidFill>
                  <a:srgbClr val="374151"/>
                </a:solidFill>
                <a:effectLst/>
                <a:latin typeface="Söhne"/>
              </a:rPr>
              <a:t>, Spain, is improving the way energy is consumed and shared among its members.</a:t>
            </a:r>
          </a:p>
          <a:p>
            <a:pPr algn="l"/>
            <a:r>
              <a:rPr lang="en-US" b="0" i="0">
                <a:solidFill>
                  <a:srgbClr val="374151"/>
                </a:solidFill>
                <a:effectLst/>
                <a:latin typeface="Söhne"/>
              </a:rPr>
              <a:t>[</a:t>
            </a:r>
            <a:r>
              <a:rPr lang="en-US" b="1" i="0">
                <a:solidFill>
                  <a:srgbClr val="374151"/>
                </a:solidFill>
                <a:effectLst/>
                <a:latin typeface="Söhne"/>
              </a:rPr>
              <a:t>Stakeholders</a:t>
            </a:r>
            <a:r>
              <a:rPr lang="en-US" b="0" i="0">
                <a:solidFill>
                  <a:srgbClr val="374151"/>
                </a:solidFill>
                <a:effectLst/>
                <a:latin typeface="Söhne"/>
              </a:rPr>
              <a:t>] </a:t>
            </a:r>
          </a:p>
          <a:p>
            <a:pPr algn="l"/>
            <a:r>
              <a:rPr lang="en-US" b="0" i="0">
                <a:solidFill>
                  <a:srgbClr val="374151"/>
                </a:solidFill>
                <a:effectLst/>
                <a:latin typeface="Söhne"/>
              </a:rPr>
              <a:t>ENERCOOP serves as the driving force behind this demo, acting as an energy cooperative, supplier, and distribution system operator (DSO).</a:t>
            </a:r>
          </a:p>
          <a:p>
            <a:pPr algn="l">
              <a:buFont typeface="Arial" panose="020B0604020202020204" pitchFamily="34" charset="0"/>
              <a:buChar char="•"/>
            </a:pPr>
            <a:r>
              <a:rPr lang="en-US" b="0" i="0">
                <a:solidFill>
                  <a:srgbClr val="374151"/>
                </a:solidFill>
                <a:effectLst/>
                <a:latin typeface="Söhne"/>
              </a:rPr>
              <a:t>ENERCOOP serves over 15,000 consumption points, including residential, commercial, and industrial customers.</a:t>
            </a:r>
          </a:p>
          <a:p>
            <a:pPr algn="l">
              <a:buFont typeface="Arial" panose="020B0604020202020204" pitchFamily="34" charset="0"/>
              <a:buChar char="•"/>
            </a:pPr>
            <a:r>
              <a:rPr lang="en-US" b="0" i="0">
                <a:solidFill>
                  <a:srgbClr val="374151"/>
                </a:solidFill>
                <a:effectLst/>
                <a:latin typeface="Söhne"/>
              </a:rPr>
              <a:t>The project focuses on improving self-consumption among these customers, promoting a shift towards cleaner energy sources.</a:t>
            </a:r>
          </a:p>
          <a:p>
            <a:pPr algn="l">
              <a:buFont typeface="Arial" panose="020B0604020202020204" pitchFamily="34" charset="0"/>
              <a:buNone/>
            </a:pPr>
            <a:r>
              <a:rPr lang="en-US" b="0" i="0">
                <a:solidFill>
                  <a:srgbClr val="374151"/>
                </a:solidFill>
                <a:effectLst/>
                <a:latin typeface="Söhne"/>
              </a:rPr>
              <a:t>[ </a:t>
            </a:r>
            <a:r>
              <a:rPr lang="en-US" b="1" i="0">
                <a:solidFill>
                  <a:srgbClr val="374151"/>
                </a:solidFill>
                <a:effectLst/>
                <a:latin typeface="Söhne"/>
              </a:rPr>
              <a:t>Participants</a:t>
            </a:r>
            <a:r>
              <a:rPr lang="en-US" b="0" i="0">
                <a:solidFill>
                  <a:srgbClr val="374151"/>
                </a:solidFill>
                <a:effectLst/>
                <a:latin typeface="Söhne"/>
              </a:rPr>
              <a:t>] </a:t>
            </a:r>
          </a:p>
          <a:p>
            <a:pPr algn="l">
              <a:buFont typeface="Arial" panose="020B0604020202020204" pitchFamily="34" charset="0"/>
              <a:buNone/>
            </a:pPr>
            <a:r>
              <a:rPr lang="en-US" b="0" i="0">
                <a:solidFill>
                  <a:srgbClr val="374151"/>
                </a:solidFill>
                <a:effectLst/>
                <a:latin typeface="Söhne"/>
              </a:rPr>
              <a:t>The project engages 65 households, who are members of ENERCOOP, to collectively enhance self-consumption of energy resources.</a:t>
            </a:r>
          </a:p>
          <a:p>
            <a:pPr algn="l"/>
            <a:r>
              <a:rPr lang="en-US" b="0" i="0">
                <a:solidFill>
                  <a:srgbClr val="374151"/>
                </a:solidFill>
                <a:effectLst/>
                <a:latin typeface="Söhne"/>
              </a:rPr>
              <a:t>[</a:t>
            </a:r>
            <a:r>
              <a:rPr lang="en-US" b="1" i="0">
                <a:solidFill>
                  <a:srgbClr val="374151"/>
                </a:solidFill>
                <a:effectLst/>
                <a:latin typeface="Söhne"/>
              </a:rPr>
              <a:t>Smart Services</a:t>
            </a:r>
            <a:r>
              <a:rPr lang="en-US" b="0" i="0">
                <a:solidFill>
                  <a:srgbClr val="374151"/>
                </a:solidFill>
                <a:effectLst/>
                <a:latin typeface="Söhne"/>
              </a:rPr>
              <a:t>] </a:t>
            </a:r>
          </a:p>
          <a:p>
            <a:pPr algn="l"/>
            <a:r>
              <a:rPr lang="en-US" b="0" i="0">
                <a:solidFill>
                  <a:srgbClr val="374151"/>
                </a:solidFill>
                <a:effectLst/>
                <a:latin typeface="Söhne"/>
              </a:rPr>
              <a:t>ENERCOOP enables its cooperative members to benefit from shared photovoltaic (PV) installations without requiring any upfront investment.</a:t>
            </a:r>
          </a:p>
          <a:p>
            <a:pPr algn="l">
              <a:buFont typeface="Arial" panose="020B0604020202020204" pitchFamily="34" charset="0"/>
              <a:buChar char="•"/>
            </a:pPr>
            <a:r>
              <a:rPr lang="en-US" b="0" i="0">
                <a:solidFill>
                  <a:srgbClr val="374151"/>
                </a:solidFill>
                <a:effectLst/>
                <a:latin typeface="Söhne"/>
              </a:rPr>
              <a:t>By harnessing solar energy collectively, the cooperative increases self-consumption while reducing reliance on the grid.</a:t>
            </a:r>
          </a:p>
          <a:p>
            <a:pPr algn="l">
              <a:buFont typeface="Arial" panose="020B0604020202020204" pitchFamily="34" charset="0"/>
              <a:buChar char="•"/>
            </a:pPr>
            <a:r>
              <a:rPr lang="en-US" b="0" i="0">
                <a:solidFill>
                  <a:srgbClr val="374151"/>
                </a:solidFill>
                <a:effectLst/>
                <a:latin typeface="Söhne"/>
              </a:rPr>
              <a:t>To incentivize consumers, ENERCOOP will implement </a:t>
            </a:r>
            <a:r>
              <a:rPr lang="en-US" b="0" i="0" u="sng">
                <a:solidFill>
                  <a:srgbClr val="374151"/>
                </a:solidFill>
                <a:effectLst/>
                <a:latin typeface="Söhne"/>
              </a:rPr>
              <a:t>Time-of-Use tariffs</a:t>
            </a:r>
            <a:r>
              <a:rPr lang="en-US" b="0" i="0">
                <a:solidFill>
                  <a:srgbClr val="374151"/>
                </a:solidFill>
                <a:effectLst/>
                <a:latin typeface="Söhne"/>
              </a:rPr>
              <a:t>, encouraging members to maximize their self-consumption during periods of low electricity prices.</a:t>
            </a:r>
          </a:p>
          <a:p>
            <a:pPr algn="l">
              <a:buFont typeface="Arial" panose="020B0604020202020204" pitchFamily="34" charset="0"/>
              <a:buChar char="•"/>
            </a:pPr>
            <a:r>
              <a:rPr lang="en-US" b="0" i="0">
                <a:solidFill>
                  <a:srgbClr val="374151"/>
                </a:solidFill>
                <a:effectLst/>
                <a:latin typeface="Söhne"/>
              </a:rPr>
              <a:t>An </a:t>
            </a:r>
            <a:r>
              <a:rPr lang="en-US" b="0" i="0" u="sng">
                <a:solidFill>
                  <a:srgbClr val="374151"/>
                </a:solidFill>
                <a:effectLst/>
                <a:latin typeface="Söhne"/>
              </a:rPr>
              <a:t>energy advisory program</a:t>
            </a:r>
            <a:r>
              <a:rPr lang="en-US" b="0" i="0">
                <a:solidFill>
                  <a:srgbClr val="374151"/>
                </a:solidFill>
                <a:effectLst/>
                <a:latin typeface="Söhne"/>
              </a:rPr>
              <a:t>, integrated into a smartphone application, will provide personalized insights and behavioral interventions (Nudges).</a:t>
            </a:r>
          </a:p>
          <a:p>
            <a:pPr algn="l">
              <a:buFont typeface="Arial" panose="020B0604020202020204" pitchFamily="34" charset="0"/>
              <a:buChar char="•"/>
            </a:pPr>
            <a:r>
              <a:rPr lang="en-US" b="0" i="0">
                <a:solidFill>
                  <a:srgbClr val="374151"/>
                </a:solidFill>
                <a:effectLst/>
                <a:latin typeface="Söhne"/>
              </a:rPr>
              <a:t>Consumers receive guidance on optimal electricity usage, encouraging them to consume electricity during low-price periods.</a:t>
            </a:r>
          </a:p>
          <a:p>
            <a:pPr algn="l"/>
            <a:r>
              <a:rPr lang="en-US" b="0" i="0">
                <a:solidFill>
                  <a:srgbClr val="374151"/>
                </a:solidFill>
                <a:effectLst/>
                <a:latin typeface="Söhne"/>
              </a:rPr>
              <a:t>[</a:t>
            </a:r>
            <a:r>
              <a:rPr lang="en-US" b="1" i="0">
                <a:solidFill>
                  <a:srgbClr val="374151"/>
                </a:solidFill>
                <a:effectLst/>
                <a:latin typeface="Söhne"/>
              </a:rPr>
              <a:t>Infrastructure</a:t>
            </a:r>
            <a:r>
              <a:rPr lang="en-US" b="0" i="0">
                <a:solidFill>
                  <a:srgbClr val="374151"/>
                </a:solidFill>
                <a:effectLst/>
                <a:latin typeface="Söhne"/>
              </a:rPr>
              <a:t>] </a:t>
            </a:r>
          </a:p>
          <a:p>
            <a:pPr algn="l">
              <a:buFont typeface="Arial" panose="020B0604020202020204" pitchFamily="34" charset="0"/>
              <a:buChar char="•"/>
            </a:pPr>
            <a:r>
              <a:rPr lang="en-US" b="0" i="0">
                <a:solidFill>
                  <a:srgbClr val="374151"/>
                </a:solidFill>
                <a:effectLst/>
                <a:latin typeface="Söhne"/>
              </a:rPr>
              <a:t>Smart meters and a smartphone application are provided to all community members, enabling real-time monitoring and control of energy consumption.</a:t>
            </a:r>
          </a:p>
          <a:p>
            <a:pPr algn="l">
              <a:buFont typeface="Arial" panose="020B0604020202020204" pitchFamily="34" charset="0"/>
              <a:buChar char="•"/>
            </a:pPr>
            <a:r>
              <a:rPr lang="en-US" b="0" i="0">
                <a:solidFill>
                  <a:srgbClr val="374151"/>
                </a:solidFill>
                <a:effectLst/>
                <a:latin typeface="Söhne"/>
              </a:rPr>
              <a:t>The demo site already has a collective photovoltaic (PV) installation of 100 kW, and an additional 100 kW expansion is currently under development.</a:t>
            </a:r>
          </a:p>
          <a:p>
            <a:pPr algn="l">
              <a:buFont typeface="Arial" panose="020B0604020202020204" pitchFamily="34" charset="0"/>
              <a:buChar char="•"/>
            </a:pPr>
            <a:r>
              <a:rPr lang="en-US" b="0" i="0">
                <a:solidFill>
                  <a:srgbClr val="374151"/>
                </a:solidFill>
                <a:effectLst/>
                <a:latin typeface="Söhne"/>
              </a:rPr>
              <a:t>Four electric vehicle (EV) chargers and a small battery storage system (242 kWh) are available to support local energy management.</a:t>
            </a:r>
          </a:p>
          <a:p>
            <a:pPr algn="l"/>
            <a:r>
              <a:rPr lang="en-US" b="0" i="0">
                <a:solidFill>
                  <a:srgbClr val="374151"/>
                </a:solidFill>
                <a:effectLst/>
                <a:latin typeface="Söhne"/>
              </a:rPr>
              <a:t>[</a:t>
            </a:r>
            <a:r>
              <a:rPr lang="en-US" b="1" i="0">
                <a:solidFill>
                  <a:srgbClr val="374151"/>
                </a:solidFill>
                <a:effectLst/>
                <a:latin typeface="Söhne"/>
              </a:rPr>
              <a:t>DLT Platform Usage</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The demo site will employ the  </a:t>
            </a:r>
            <a:r>
              <a:rPr lang="en-US" b="0" i="0" err="1">
                <a:solidFill>
                  <a:srgbClr val="374151"/>
                </a:solidFill>
                <a:effectLst/>
                <a:latin typeface="Söhne"/>
              </a:rPr>
              <a:t>Blochchain</a:t>
            </a:r>
            <a:r>
              <a:rPr lang="en-US" b="0" i="0">
                <a:solidFill>
                  <a:srgbClr val="374151"/>
                </a:solidFill>
                <a:effectLst/>
                <a:latin typeface="Söhne"/>
              </a:rPr>
              <a:t>  platform for enhanced energy management.</a:t>
            </a:r>
          </a:p>
          <a:p>
            <a:pPr algn="l">
              <a:buFont typeface="Arial" panose="020B0604020202020204" pitchFamily="34" charset="0"/>
              <a:buChar char="•"/>
            </a:pPr>
            <a:r>
              <a:rPr lang="en-US" b="0" i="0" u="sng">
                <a:solidFill>
                  <a:srgbClr val="374151"/>
                </a:solidFill>
                <a:effectLst/>
                <a:latin typeface="Söhne"/>
              </a:rPr>
              <a:t>Smart contracts </a:t>
            </a:r>
            <a:r>
              <a:rPr lang="en-US" b="0" i="0">
                <a:solidFill>
                  <a:srgbClr val="374151"/>
                </a:solidFill>
                <a:effectLst/>
                <a:latin typeface="Söhne"/>
              </a:rPr>
              <a:t>will be implemented to increase transparency in energy bills and enable efficient self-consumption.</a:t>
            </a:r>
          </a:p>
          <a:p>
            <a:pPr algn="l">
              <a:buFont typeface="Arial" panose="020B0604020202020204" pitchFamily="34" charset="0"/>
              <a:buChar char="•"/>
            </a:pPr>
            <a:r>
              <a:rPr lang="en-US" b="0" i="0">
                <a:solidFill>
                  <a:srgbClr val="374151"/>
                </a:solidFill>
                <a:effectLst/>
                <a:latin typeface="Söhne"/>
              </a:rPr>
              <a:t>Smart contracts incentivize end consumers based on achieved energy efficiency, encouraging sustainable practices.</a:t>
            </a:r>
          </a:p>
          <a:p>
            <a:pPr algn="l">
              <a:buFont typeface="Arial" panose="020B0604020202020204" pitchFamily="34" charset="0"/>
              <a:buChar char="•"/>
            </a:pPr>
            <a:r>
              <a:rPr lang="en-US" b="0" i="0">
                <a:solidFill>
                  <a:srgbClr val="374151"/>
                </a:solidFill>
                <a:effectLst/>
                <a:latin typeface="Söhne"/>
              </a:rPr>
              <a:t>Energy tokens are introduced to incentivize community members to increase their self-consumption, fostering a culture of energy awareness and optimization.</a:t>
            </a:r>
          </a:p>
          <a:p>
            <a:pPr algn="l"/>
            <a:r>
              <a:rPr lang="en-US" b="0" i="0">
                <a:solidFill>
                  <a:srgbClr val="374151"/>
                </a:solidFill>
                <a:effectLst/>
                <a:latin typeface="Söhne"/>
              </a:rPr>
              <a:t>[Article 7 - </a:t>
            </a:r>
            <a:r>
              <a:rPr lang="en-US" b="1" i="0">
                <a:solidFill>
                  <a:srgbClr val="374151"/>
                </a:solidFill>
                <a:effectLst/>
                <a:latin typeface="Söhne"/>
              </a:rPr>
              <a:t>Automated Quantification and Verification</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The business case demo site utilizes </a:t>
            </a:r>
            <a:r>
              <a:rPr lang="en-US" b="0" i="0" u="sng">
                <a:solidFill>
                  <a:srgbClr val="374151"/>
                </a:solidFill>
                <a:effectLst/>
                <a:latin typeface="Söhne"/>
              </a:rPr>
              <a:t>automated quantification and verification of energy savings</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This automated process simplifies administrative procedures and ensures accurate tracking of the achieved energy savings.</a:t>
            </a:r>
          </a:p>
          <a:p>
            <a:pPr algn="l"/>
            <a:r>
              <a:rPr lang="en-US" b="0" i="0">
                <a:solidFill>
                  <a:srgbClr val="374151"/>
                </a:solidFill>
                <a:effectLst/>
                <a:latin typeface="Söhne"/>
              </a:rPr>
              <a:t>[</a:t>
            </a:r>
            <a:r>
              <a:rPr lang="en-US" b="1" i="0">
                <a:solidFill>
                  <a:srgbClr val="374151"/>
                </a:solidFill>
                <a:effectLst/>
                <a:latin typeface="Söhne"/>
              </a:rPr>
              <a:t>Benefits</a:t>
            </a:r>
            <a:r>
              <a:rPr lang="en-US" b="0" i="0">
                <a:solidFill>
                  <a:srgbClr val="374151"/>
                </a:solidFill>
                <a:effectLst/>
                <a:latin typeface="Söhne"/>
              </a:rPr>
              <a:t> for the members of the energy community]</a:t>
            </a:r>
          </a:p>
          <a:p>
            <a:pPr algn="l">
              <a:buFont typeface="Arial" panose="020B0604020202020204" pitchFamily="34" charset="0"/>
              <a:buChar char="•"/>
            </a:pPr>
            <a:r>
              <a:rPr lang="en-US" b="0" i="0" u="sng">
                <a:solidFill>
                  <a:srgbClr val="374151"/>
                </a:solidFill>
                <a:effectLst/>
                <a:latin typeface="Söhne"/>
              </a:rPr>
              <a:t>Increased Self-Consumption</a:t>
            </a:r>
            <a:r>
              <a:rPr lang="en-US" b="0" i="0">
                <a:solidFill>
                  <a:srgbClr val="374151"/>
                </a:solidFill>
                <a:effectLst/>
                <a:latin typeface="Söhne"/>
              </a:rPr>
              <a:t>: Through real-time monitoring and control, community members optimize their energy consumption patterns, reducing reliance on the grid and maximizing renewable energy usage.</a:t>
            </a:r>
          </a:p>
          <a:p>
            <a:pPr algn="l">
              <a:buFont typeface="Arial" panose="020B0604020202020204" pitchFamily="34" charset="0"/>
              <a:buChar char="•"/>
            </a:pPr>
            <a:r>
              <a:rPr lang="en-US" b="0" i="0" u="sng">
                <a:solidFill>
                  <a:srgbClr val="374151"/>
                </a:solidFill>
                <a:effectLst/>
                <a:latin typeface="Söhne"/>
              </a:rPr>
              <a:t>Cost Savings</a:t>
            </a:r>
            <a:r>
              <a:rPr lang="en-US" b="0" i="0">
                <a:solidFill>
                  <a:srgbClr val="374151"/>
                </a:solidFill>
                <a:effectLst/>
                <a:latin typeface="Söhne"/>
              </a:rPr>
              <a:t>: Improved self-consumption and energy efficiency measures lead to reduced energy bills, resulting in significant cost savings for community members.</a:t>
            </a:r>
          </a:p>
          <a:p>
            <a:pPr algn="l">
              <a:buFont typeface="Arial" panose="020B0604020202020204" pitchFamily="34" charset="0"/>
              <a:buChar char="•"/>
            </a:pPr>
            <a:r>
              <a:rPr lang="en-US" b="0" i="0" u="sng">
                <a:solidFill>
                  <a:srgbClr val="374151"/>
                </a:solidFill>
                <a:effectLst/>
                <a:latin typeface="Söhne"/>
              </a:rPr>
              <a:t>Improved Sustainability</a:t>
            </a:r>
            <a:r>
              <a:rPr lang="en-US" b="0" i="0">
                <a:solidFill>
                  <a:srgbClr val="374151"/>
                </a:solidFill>
                <a:effectLst/>
                <a:latin typeface="Söhne"/>
              </a:rPr>
              <a:t>: By maximizing renewable energy self-consumption, the community reduces carbon emissions and contributes to a cleaner environment.</a:t>
            </a:r>
          </a:p>
          <a:p>
            <a:pPr algn="l">
              <a:buFont typeface="Arial" panose="020B0604020202020204" pitchFamily="34" charset="0"/>
              <a:buChar char="•"/>
            </a:pPr>
            <a:r>
              <a:rPr lang="en-US" b="0" i="0" u="sng">
                <a:solidFill>
                  <a:srgbClr val="374151"/>
                </a:solidFill>
                <a:effectLst/>
                <a:latin typeface="Söhne"/>
              </a:rPr>
              <a:t>Engaged Community</a:t>
            </a:r>
            <a:r>
              <a:rPr lang="en-US" b="0" i="0">
                <a:solidFill>
                  <a:srgbClr val="374151"/>
                </a:solidFill>
                <a:effectLst/>
                <a:latin typeface="Söhne"/>
              </a:rPr>
              <a:t>: The use of innovative technologies and incentive mechanisms fosters community engagement and awareness of energy consumption habits.</a:t>
            </a:r>
          </a:p>
          <a:p>
            <a:pPr marL="0" algn="just" rtl="0" eaLnBrk="1" fontAlgn="base" latinLnBrk="0" hangingPunct="1">
              <a:spcBef>
                <a:spcPts val="0"/>
              </a:spcBef>
              <a:spcAft>
                <a:spcPts val="0"/>
              </a:spcAft>
            </a:pPr>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11</a:t>
            </a:fld>
            <a:endParaRPr lang="en-US"/>
          </a:p>
        </p:txBody>
      </p:sp>
    </p:spTree>
    <p:extLst>
      <p:ext uri="{BB962C8B-B14F-4D97-AF65-F5344CB8AC3E}">
        <p14:creationId xmlns:p14="http://schemas.microsoft.com/office/powerpoint/2010/main" val="1637561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a:solidFill>
                  <a:srgbClr val="374151"/>
                </a:solidFill>
                <a:effectLst/>
                <a:latin typeface="Söhne"/>
              </a:rPr>
              <a:t>This business case demo site, is showcasing energy efficiency and flexibility services for legacy natural gas boilers.</a:t>
            </a:r>
          </a:p>
          <a:p>
            <a:pPr algn="l">
              <a:buFont typeface="Arial" panose="020B0604020202020204" pitchFamily="34" charset="0"/>
              <a:buNone/>
            </a:pPr>
            <a:r>
              <a:rPr lang="en-US" b="0" i="0">
                <a:solidFill>
                  <a:srgbClr val="374151"/>
                </a:solidFill>
                <a:effectLst/>
                <a:latin typeface="Söhne"/>
              </a:rPr>
              <a:t>The demo targets five Greek cities: Athens, Thessaloniki, Larisa, Trikala, and Volos.</a:t>
            </a:r>
          </a:p>
          <a:p>
            <a:pPr algn="l">
              <a:buFont typeface="Arial" panose="020B0604020202020204" pitchFamily="34" charset="0"/>
              <a:buNone/>
            </a:pPr>
            <a:r>
              <a:rPr lang="en-US" b="0" i="0">
                <a:solidFill>
                  <a:srgbClr val="374151"/>
                </a:solidFill>
                <a:effectLst/>
                <a:latin typeface="Söhne"/>
              </a:rPr>
              <a:t>[</a:t>
            </a:r>
            <a:r>
              <a:rPr lang="en-US" b="1" i="0">
                <a:solidFill>
                  <a:srgbClr val="374151"/>
                </a:solidFill>
                <a:effectLst/>
                <a:latin typeface="Söhne"/>
              </a:rPr>
              <a:t>Stakeholders</a:t>
            </a:r>
            <a:r>
              <a:rPr lang="en-US" b="0" i="0">
                <a:solidFill>
                  <a:srgbClr val="374151"/>
                </a:solidFill>
                <a:effectLst/>
                <a:latin typeface="Söhne"/>
              </a:rPr>
              <a:t>]</a:t>
            </a:r>
          </a:p>
          <a:p>
            <a:pPr marL="742950" lvl="1" indent="-285750" algn="l">
              <a:buFont typeface="+mj-lt"/>
              <a:buAutoNum type="arabicPeriod"/>
            </a:pPr>
            <a:r>
              <a:rPr lang="en-US" b="0" i="0">
                <a:solidFill>
                  <a:srgbClr val="374151"/>
                </a:solidFill>
                <a:effectLst/>
                <a:latin typeface="Söhne"/>
              </a:rPr>
              <a:t>HERON is the energy supplier responsible for providing gas and electricity to consumers.</a:t>
            </a:r>
          </a:p>
          <a:p>
            <a:pPr marL="742950" lvl="1" indent="-285750" algn="l">
              <a:buFont typeface="+mj-lt"/>
              <a:buAutoNum type="arabicPeriod"/>
            </a:pPr>
            <a:r>
              <a:rPr lang="en-US" b="0" i="0">
                <a:solidFill>
                  <a:srgbClr val="374151"/>
                </a:solidFill>
                <a:effectLst/>
                <a:latin typeface="Söhne"/>
              </a:rPr>
              <a:t>domX is the technology developer responsible for designing and implementing the smart energy solutions.</a:t>
            </a:r>
          </a:p>
          <a:p>
            <a:pPr algn="l"/>
            <a:r>
              <a:rPr lang="en-US" b="0" i="0">
                <a:solidFill>
                  <a:srgbClr val="374151"/>
                </a:solidFill>
                <a:effectLst/>
                <a:latin typeface="Söhne"/>
              </a:rPr>
              <a:t>[</a:t>
            </a:r>
            <a:r>
              <a:rPr lang="en-US" b="1" i="0">
                <a:solidFill>
                  <a:srgbClr val="374151"/>
                </a:solidFill>
                <a:effectLst/>
                <a:latin typeface="Söhne"/>
              </a:rPr>
              <a:t>Participants</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Our project involves 20 retail HERON consumers who currently use legacy natural gas boilers </a:t>
            </a:r>
          </a:p>
          <a:p>
            <a:pPr algn="l">
              <a:buFont typeface="Arial" panose="020B0604020202020204" pitchFamily="34" charset="0"/>
              <a:buChar char="•"/>
            </a:pPr>
            <a:r>
              <a:rPr lang="en-US" b="0" i="0">
                <a:solidFill>
                  <a:srgbClr val="374151"/>
                </a:solidFill>
                <a:effectLst/>
                <a:latin typeface="Söhne"/>
              </a:rPr>
              <a:t>These participants will benefit from the energy efficiency and flexibility services provided.</a:t>
            </a:r>
          </a:p>
          <a:p>
            <a:pPr algn="l"/>
            <a:r>
              <a:rPr lang="en-US" b="0" i="0">
                <a:solidFill>
                  <a:srgbClr val="374151"/>
                </a:solidFill>
                <a:effectLst/>
                <a:latin typeface="Söhne"/>
              </a:rPr>
              <a:t>[</a:t>
            </a:r>
            <a:r>
              <a:rPr lang="en-US" b="1" i="0">
                <a:solidFill>
                  <a:srgbClr val="374151"/>
                </a:solidFill>
                <a:effectLst/>
                <a:latin typeface="Söhne"/>
              </a:rPr>
              <a:t>Customer Portfolio</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HERON has a customer portfolio of over 20,000 retail natural gas consumers.</a:t>
            </a:r>
          </a:p>
          <a:p>
            <a:pPr algn="l">
              <a:buFont typeface="Arial" panose="020B0604020202020204" pitchFamily="34" charset="0"/>
              <a:buChar char="•"/>
            </a:pPr>
            <a:r>
              <a:rPr lang="en-US" b="0" i="0">
                <a:solidFill>
                  <a:srgbClr val="374151"/>
                </a:solidFill>
                <a:effectLst/>
                <a:latin typeface="Söhne"/>
              </a:rPr>
              <a:t>The project aims to offer energy-saving solutions to a wide range of customers.</a:t>
            </a:r>
          </a:p>
          <a:p>
            <a:pPr algn="l"/>
            <a:r>
              <a:rPr lang="en-US" b="0" i="0">
                <a:solidFill>
                  <a:srgbClr val="374151"/>
                </a:solidFill>
                <a:effectLst/>
                <a:latin typeface="Söhne"/>
              </a:rPr>
              <a:t>[Smart Services]</a:t>
            </a:r>
          </a:p>
          <a:p>
            <a:pPr algn="l">
              <a:buFont typeface="+mj-lt"/>
              <a:buAutoNum type="arabicPeriod"/>
            </a:pPr>
            <a:r>
              <a:rPr lang="en-US" b="0" i="0">
                <a:solidFill>
                  <a:srgbClr val="374151"/>
                </a:solidFill>
                <a:effectLst/>
                <a:latin typeface="Söhne"/>
              </a:rPr>
              <a:t>Energy Efficiency Improvement:</a:t>
            </a:r>
          </a:p>
          <a:p>
            <a:pPr marL="742950" lvl="1" indent="-285750" algn="l">
              <a:buFont typeface="+mj-lt"/>
              <a:buAutoNum type="arabicPeriod"/>
            </a:pPr>
            <a:r>
              <a:rPr lang="en-US" b="0" i="0">
                <a:solidFill>
                  <a:srgbClr val="374151"/>
                </a:solidFill>
                <a:effectLst/>
                <a:latin typeface="Söhne"/>
              </a:rPr>
              <a:t>By leveraging real-time weather data and forecasts, we aim to achieve up to 35% energy efficiency improvement for space heating scenarios.</a:t>
            </a:r>
          </a:p>
          <a:p>
            <a:pPr marL="742950" lvl="1" indent="-285750" algn="l">
              <a:buFont typeface="+mj-lt"/>
              <a:buAutoNum type="arabicPeriod"/>
            </a:pPr>
            <a:r>
              <a:rPr lang="en-US" b="0" i="0">
                <a:solidFill>
                  <a:srgbClr val="374151"/>
                </a:solidFill>
                <a:effectLst/>
                <a:latin typeface="Söhne"/>
              </a:rPr>
              <a:t>This will result in significant cost savings for participants and a reduced carbon footprint.</a:t>
            </a:r>
          </a:p>
          <a:p>
            <a:pPr algn="l">
              <a:buFont typeface="+mj-lt"/>
              <a:buAutoNum type="arabicPeriod"/>
            </a:pPr>
            <a:r>
              <a:rPr lang="en-US" b="0" i="0">
                <a:solidFill>
                  <a:srgbClr val="374151"/>
                </a:solidFill>
                <a:effectLst/>
                <a:latin typeface="Söhne"/>
              </a:rPr>
              <a:t>Real-time Flexibility:</a:t>
            </a:r>
          </a:p>
          <a:p>
            <a:pPr marL="742950" lvl="1" indent="-285750" algn="l">
              <a:buFont typeface="+mj-lt"/>
              <a:buAutoNum type="arabicPeriod"/>
            </a:pPr>
            <a:r>
              <a:rPr lang="en-US" b="0" i="0">
                <a:solidFill>
                  <a:srgbClr val="374151"/>
                </a:solidFill>
                <a:effectLst/>
                <a:latin typeface="Söhne"/>
              </a:rPr>
              <a:t>Participants will offer real-time flexibility to HERON by automatically adjusting their energy consumption while respecting user comfort limits.</a:t>
            </a:r>
          </a:p>
          <a:p>
            <a:pPr marL="742950" lvl="1" indent="-285750" algn="l">
              <a:buFont typeface="+mj-lt"/>
              <a:buAutoNum type="arabicPeriod"/>
            </a:pPr>
            <a:r>
              <a:rPr lang="en-US" b="0" i="0">
                <a:solidFill>
                  <a:srgbClr val="374151"/>
                </a:solidFill>
                <a:effectLst/>
                <a:latin typeface="Söhne"/>
              </a:rPr>
              <a:t>This flexibility helps balance the grid and contributes to a more reliable and sustainable energy system.</a:t>
            </a:r>
          </a:p>
          <a:p>
            <a:pPr algn="l">
              <a:buFont typeface="+mj-lt"/>
              <a:buAutoNum type="arabicPeriod"/>
            </a:pPr>
            <a:r>
              <a:rPr lang="en-US" b="0" i="0">
                <a:solidFill>
                  <a:srgbClr val="374151"/>
                </a:solidFill>
                <a:effectLst/>
                <a:latin typeface="Söhne"/>
              </a:rPr>
              <a:t>Remote Boiler technical support:</a:t>
            </a:r>
          </a:p>
          <a:p>
            <a:pPr marL="742950" lvl="1" indent="-285750" algn="l">
              <a:buFont typeface="+mj-lt"/>
              <a:buAutoNum type="arabicPeriod"/>
            </a:pPr>
            <a:r>
              <a:rPr lang="en-US" b="0" i="0">
                <a:solidFill>
                  <a:srgbClr val="374151"/>
                </a:solidFill>
                <a:effectLst/>
                <a:latin typeface="Söhne"/>
              </a:rPr>
              <a:t>The smart IoT controller enables remote detection of boiler faults, allowing for timely maintenance.</a:t>
            </a:r>
          </a:p>
          <a:p>
            <a:pPr marL="742950" lvl="1" indent="-285750" algn="l">
              <a:buFont typeface="+mj-lt"/>
              <a:buAutoNum type="arabicPeriod"/>
            </a:pPr>
            <a:r>
              <a:rPr lang="en-US" b="0" i="0">
                <a:solidFill>
                  <a:srgbClr val="374151"/>
                </a:solidFill>
                <a:effectLst/>
                <a:latin typeface="Söhne"/>
              </a:rPr>
              <a:t>This ensures optimal performance and reduces downtime.</a:t>
            </a:r>
          </a:p>
          <a:p>
            <a:pPr algn="l"/>
            <a:r>
              <a:rPr lang="en-US" b="0" i="0">
                <a:solidFill>
                  <a:srgbClr val="374151"/>
                </a:solidFill>
                <a:effectLst/>
                <a:latin typeface="Söhne"/>
              </a:rPr>
              <a:t>[ </a:t>
            </a:r>
            <a:r>
              <a:rPr lang="en-US" b="1" i="0">
                <a:solidFill>
                  <a:srgbClr val="374151"/>
                </a:solidFill>
                <a:effectLst/>
                <a:latin typeface="Söhne"/>
              </a:rPr>
              <a:t>Infrastructure</a:t>
            </a:r>
            <a:r>
              <a:rPr lang="en-US" b="0" i="0">
                <a:solidFill>
                  <a:srgbClr val="374151"/>
                </a:solidFill>
                <a:effectLst/>
                <a:latin typeface="Söhne"/>
              </a:rPr>
              <a:t>]</a:t>
            </a:r>
          </a:p>
          <a:p>
            <a:pPr algn="l">
              <a:buFont typeface="+mj-lt"/>
              <a:buAutoNum type="arabicPeriod"/>
            </a:pPr>
            <a:r>
              <a:rPr lang="en-US" b="0" i="0">
                <a:solidFill>
                  <a:srgbClr val="374151"/>
                </a:solidFill>
                <a:effectLst/>
                <a:latin typeface="Söhne"/>
              </a:rPr>
              <a:t>Smart IoT Controller: monitors and controls the space heating systems, optimizing energy consumption.</a:t>
            </a:r>
          </a:p>
          <a:p>
            <a:pPr algn="l">
              <a:buFont typeface="+mj-lt"/>
              <a:buAutoNum type="arabicPeriod"/>
            </a:pPr>
            <a:r>
              <a:rPr lang="en-US" b="0" i="0">
                <a:solidFill>
                  <a:srgbClr val="374151"/>
                </a:solidFill>
                <a:effectLst/>
                <a:latin typeface="Söhne"/>
              </a:rPr>
              <a:t>Smart Electricity Meters: provide accurate and real-time data on energy consumption, enabling better control and management.</a:t>
            </a:r>
          </a:p>
          <a:p>
            <a:pPr algn="l">
              <a:buFont typeface="+mj-lt"/>
              <a:buAutoNum type="arabicPeriod"/>
            </a:pPr>
            <a:r>
              <a:rPr lang="en-US" b="0" i="0">
                <a:solidFill>
                  <a:srgbClr val="374151"/>
                </a:solidFill>
                <a:effectLst/>
                <a:latin typeface="Söhne"/>
              </a:rPr>
              <a:t>Smartphone </a:t>
            </a:r>
            <a:r>
              <a:rPr lang="en-US" b="0" i="0" err="1">
                <a:solidFill>
                  <a:srgbClr val="374151"/>
                </a:solidFill>
                <a:effectLst/>
                <a:latin typeface="Söhne"/>
              </a:rPr>
              <a:t>Application:includes</a:t>
            </a:r>
            <a:r>
              <a:rPr lang="en-US" b="0" i="0">
                <a:solidFill>
                  <a:srgbClr val="374151"/>
                </a:solidFill>
                <a:effectLst/>
                <a:latin typeface="Söhne"/>
              </a:rPr>
              <a:t> built-in nudging features to encourage energy-saving behaviors and enhance user engagement.</a:t>
            </a:r>
          </a:p>
          <a:p>
            <a:pPr algn="l">
              <a:buFont typeface="+mj-lt"/>
              <a:buAutoNum type="arabicPeriod"/>
            </a:pPr>
            <a:r>
              <a:rPr lang="en-US" b="0" i="0">
                <a:solidFill>
                  <a:srgbClr val="374151"/>
                </a:solidFill>
                <a:effectLst/>
                <a:latin typeface="Söhne"/>
              </a:rPr>
              <a:t>The energy management platform integrates electricity and gas data to enable holistic energy management and optimization.</a:t>
            </a:r>
          </a:p>
          <a:p>
            <a:pPr algn="l"/>
            <a:r>
              <a:rPr lang="en-US" b="0" i="0">
                <a:solidFill>
                  <a:srgbClr val="374151"/>
                </a:solidFill>
                <a:effectLst/>
                <a:latin typeface="Söhne"/>
              </a:rPr>
              <a:t>[</a:t>
            </a:r>
            <a:r>
              <a:rPr lang="en-US" b="1" i="0">
                <a:solidFill>
                  <a:srgbClr val="374151"/>
                </a:solidFill>
                <a:effectLst/>
                <a:latin typeface="Söhne"/>
              </a:rPr>
              <a:t>Potential DLT Platform Usage</a:t>
            </a:r>
            <a:r>
              <a:rPr lang="en-US" b="0" i="0">
                <a:solidFill>
                  <a:srgbClr val="374151"/>
                </a:solidFill>
                <a:effectLst/>
                <a:latin typeface="Söhne"/>
              </a:rPr>
              <a:t>]</a:t>
            </a:r>
          </a:p>
          <a:p>
            <a:pPr algn="l">
              <a:buFont typeface="+mj-lt"/>
              <a:buAutoNum type="arabicPeriod"/>
            </a:pPr>
            <a:r>
              <a:rPr lang="en-US" b="0" i="0">
                <a:solidFill>
                  <a:srgbClr val="374151"/>
                </a:solidFill>
                <a:effectLst/>
                <a:latin typeface="Söhne"/>
              </a:rPr>
              <a:t>Article 7: Automated Quantification and Verification of Energy Savings:</a:t>
            </a:r>
          </a:p>
          <a:p>
            <a:pPr marL="742950" lvl="1" indent="-285750" algn="l">
              <a:buFont typeface="+mj-lt"/>
              <a:buAutoNum type="arabicPeriod"/>
            </a:pPr>
            <a:r>
              <a:rPr lang="en-US" b="0" i="0">
                <a:solidFill>
                  <a:srgbClr val="374151"/>
                </a:solidFill>
                <a:effectLst/>
                <a:latin typeface="Söhne"/>
              </a:rPr>
              <a:t>The project can utilize a blockchain-based solution to automate the quantification and verification of energy savings for HERON's Energy Efficiency Obligation Scheme (EEOS).</a:t>
            </a:r>
          </a:p>
          <a:p>
            <a:pPr algn="l">
              <a:buFont typeface="+mj-lt"/>
              <a:buAutoNum type="arabicPeriod"/>
            </a:pPr>
            <a:r>
              <a:rPr lang="en-US" b="0" i="0">
                <a:solidFill>
                  <a:srgbClr val="374151"/>
                </a:solidFill>
                <a:effectLst/>
                <a:latin typeface="Söhne"/>
              </a:rPr>
              <a:t>Smart Pay4Performance Contracts:</a:t>
            </a:r>
          </a:p>
          <a:p>
            <a:pPr marL="742950" lvl="1" indent="-285750" algn="l">
              <a:buFont typeface="+mj-lt"/>
              <a:buAutoNum type="arabicPeriod"/>
            </a:pPr>
            <a:r>
              <a:rPr lang="en-US" b="0" i="0">
                <a:solidFill>
                  <a:srgbClr val="374151"/>
                </a:solidFill>
                <a:effectLst/>
                <a:latin typeface="Söhne"/>
              </a:rPr>
              <a:t>Examine the use of smart Pay4Performance contracts based on the achieved energy savings.</a:t>
            </a:r>
          </a:p>
          <a:p>
            <a:pPr marL="742950" lvl="1" indent="-285750" algn="l">
              <a:buFont typeface="+mj-lt"/>
              <a:buAutoNum type="arabicPeriod"/>
            </a:pPr>
            <a:r>
              <a:rPr lang="en-US" b="0" i="0">
                <a:solidFill>
                  <a:srgbClr val="374151"/>
                </a:solidFill>
                <a:effectLst/>
                <a:latin typeface="Söhne"/>
              </a:rPr>
              <a:t>These contracts ensure that consumers are rewarded for their energy efficiency efforts.</a:t>
            </a:r>
          </a:p>
          <a:p>
            <a:pPr algn="l">
              <a:buFont typeface="+mj-lt"/>
              <a:buAutoNum type="arabicPeriod"/>
            </a:pPr>
            <a:r>
              <a:rPr lang="en-US" b="0" i="0">
                <a:solidFill>
                  <a:srgbClr val="374151"/>
                </a:solidFill>
                <a:effectLst/>
                <a:latin typeface="Söhne"/>
              </a:rPr>
              <a:t>Energy Tokens:</a:t>
            </a:r>
          </a:p>
          <a:p>
            <a:pPr marL="742950" lvl="1" indent="-285750" algn="l">
              <a:buFont typeface="+mj-lt"/>
              <a:buAutoNum type="arabicPeriod"/>
            </a:pPr>
            <a:r>
              <a:rPr lang="en-US" b="0" i="0">
                <a:solidFill>
                  <a:srgbClr val="374151"/>
                </a:solidFill>
                <a:effectLst/>
                <a:latin typeface="Söhne"/>
              </a:rPr>
              <a:t>Energy tokens can be used to incentivize participation in natural gas flexibility services.</a:t>
            </a:r>
          </a:p>
          <a:p>
            <a:pPr marL="742950" lvl="1" indent="-285750" algn="l">
              <a:buFont typeface="+mj-lt"/>
              <a:buAutoNum type="arabicPeriod"/>
            </a:pPr>
            <a:r>
              <a:rPr lang="en-US" b="0" i="0">
                <a:solidFill>
                  <a:srgbClr val="374151"/>
                </a:solidFill>
                <a:effectLst/>
                <a:latin typeface="Söhne"/>
              </a:rPr>
              <a:t>Participants can redeem these tokens to cover costs across energy vectors, carriers, and services.</a:t>
            </a:r>
          </a:p>
          <a:p>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12</a:t>
            </a:fld>
            <a:endParaRPr lang="en-US"/>
          </a:p>
        </p:txBody>
      </p:sp>
    </p:spTree>
    <p:extLst>
      <p:ext uri="{BB962C8B-B14F-4D97-AF65-F5344CB8AC3E}">
        <p14:creationId xmlns:p14="http://schemas.microsoft.com/office/powerpoint/2010/main" val="4233819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374151"/>
                </a:solidFill>
                <a:effectLst/>
                <a:latin typeface="Söhne"/>
              </a:rPr>
              <a:t>The 4</a:t>
            </a:r>
            <a:r>
              <a:rPr lang="en-US" b="0" i="0" baseline="30000">
                <a:solidFill>
                  <a:srgbClr val="374151"/>
                </a:solidFill>
                <a:effectLst/>
                <a:latin typeface="Söhne"/>
              </a:rPr>
              <a:t>th</a:t>
            </a:r>
            <a:r>
              <a:rPr lang="en-US" b="0" i="0">
                <a:solidFill>
                  <a:srgbClr val="374151"/>
                </a:solidFill>
                <a:effectLst/>
                <a:latin typeface="Söhne"/>
              </a:rPr>
              <a:t> BC is based on the service offering of HIVEN, which is an energy management company, It has developed a smart energy management system that aims to optimize the usage of Electric Vehicle (EV) chargers and electricity-based HVAC (Heating, Ventilation, and Air Conditioning) appliances. </a:t>
            </a:r>
          </a:p>
          <a:p>
            <a:pPr algn="l"/>
            <a:r>
              <a:rPr lang="en-US" b="0" i="0">
                <a:solidFill>
                  <a:srgbClr val="374151"/>
                </a:solidFill>
                <a:effectLst/>
                <a:latin typeface="Söhne"/>
              </a:rPr>
              <a:t>The </a:t>
            </a:r>
            <a:r>
              <a:rPr lang="en-US" b="1" i="0">
                <a:solidFill>
                  <a:srgbClr val="374151"/>
                </a:solidFill>
                <a:effectLst/>
                <a:latin typeface="Söhne"/>
              </a:rPr>
              <a:t>smart energy management system </a:t>
            </a:r>
            <a:r>
              <a:rPr lang="en-US" b="0" i="0">
                <a:solidFill>
                  <a:srgbClr val="374151"/>
                </a:solidFill>
                <a:effectLst/>
                <a:latin typeface="Söhne"/>
              </a:rPr>
              <a:t>offers demand shaping based on variable pricing, which aims to reduce energy costs by 20-30%. The system also offers demand shaping based on CO2-levels, which aims to reduce CO2 emissions by 20-40%. Additionally, the system offers demand flexibility to the Distribution System Operator (DSO) and Transmission System Operator (TSO) with possible participation in the balancing market.</a:t>
            </a:r>
          </a:p>
          <a:p>
            <a:pPr algn="l"/>
            <a:r>
              <a:rPr lang="en-US" b="0" i="0" u="sng">
                <a:solidFill>
                  <a:srgbClr val="374151"/>
                </a:solidFill>
                <a:effectLst/>
                <a:latin typeface="Söhne"/>
              </a:rPr>
              <a:t>HIVEN is in discussions with energy suppliers </a:t>
            </a:r>
            <a:r>
              <a:rPr lang="en-US" b="0" i="0">
                <a:solidFill>
                  <a:srgbClr val="374151"/>
                </a:solidFill>
                <a:effectLst/>
                <a:latin typeface="Söhne"/>
              </a:rPr>
              <a:t>across Europe who are interested in using these B2B services, and aims to demonstrate the services in 400 households .</a:t>
            </a:r>
          </a:p>
          <a:p>
            <a:pPr algn="l"/>
            <a:r>
              <a:rPr lang="en-US" b="0" i="0">
                <a:solidFill>
                  <a:srgbClr val="374151"/>
                </a:solidFill>
                <a:effectLst/>
                <a:latin typeface="Söhne"/>
              </a:rPr>
              <a:t>The </a:t>
            </a:r>
            <a:r>
              <a:rPr lang="en-US" b="1" i="0">
                <a:solidFill>
                  <a:srgbClr val="374151"/>
                </a:solidFill>
                <a:effectLst/>
                <a:latin typeface="Söhne"/>
              </a:rPr>
              <a:t>infrastructure</a:t>
            </a:r>
            <a:r>
              <a:rPr lang="en-US" b="0" i="0">
                <a:solidFill>
                  <a:srgbClr val="374151"/>
                </a:solidFill>
                <a:effectLst/>
                <a:latin typeface="Söhne"/>
              </a:rPr>
              <a:t> required for the system includes cloud connectivity to smart appliances such as EVs, EV chargers, heat pumps, panel heaters, and hot water heaters. The system also includes automatic smart energy management algorithms and a smartphone app for optimizing EV charging and space heating.</a:t>
            </a:r>
          </a:p>
          <a:p>
            <a:pPr algn="l"/>
            <a:r>
              <a:rPr lang="en-US" b="0" i="0">
                <a:solidFill>
                  <a:srgbClr val="374151"/>
                </a:solidFill>
                <a:effectLst/>
                <a:latin typeface="Söhne"/>
              </a:rPr>
              <a:t>Advancement sin the context of InEExS include the usage of </a:t>
            </a:r>
            <a:r>
              <a:rPr lang="en-US" b="0" i="0" u="sng">
                <a:solidFill>
                  <a:srgbClr val="374151"/>
                </a:solidFill>
                <a:effectLst/>
                <a:latin typeface="Söhne"/>
              </a:rPr>
              <a:t>energy tokens </a:t>
            </a:r>
            <a:r>
              <a:rPr lang="en-US" b="0" i="0">
                <a:solidFill>
                  <a:srgbClr val="374151"/>
                </a:solidFill>
                <a:effectLst/>
                <a:latin typeface="Söhne"/>
              </a:rPr>
              <a:t>to incentivize and reward consumers for offering flexibility. Additionally, </a:t>
            </a:r>
            <a:r>
              <a:rPr lang="en-US" b="0" i="0" u="sng">
                <a:solidFill>
                  <a:srgbClr val="374151"/>
                </a:solidFill>
                <a:effectLst/>
                <a:latin typeface="Söhne"/>
              </a:rPr>
              <a:t>smart contracts </a:t>
            </a:r>
            <a:r>
              <a:rPr lang="en-US" b="0" i="0">
                <a:solidFill>
                  <a:srgbClr val="374151"/>
                </a:solidFill>
                <a:effectLst/>
                <a:latin typeface="Söhne"/>
              </a:rPr>
              <a:t>between the energy supplier and management company can be used to guarantee the rules of the signed Service Level Agreements (SLAs) and increase trust in the offered services. The system will also enable automated </a:t>
            </a:r>
            <a:r>
              <a:rPr lang="en-US" b="0" i="0" u="sng">
                <a:solidFill>
                  <a:srgbClr val="374151"/>
                </a:solidFill>
                <a:effectLst/>
                <a:latin typeface="Söhne"/>
              </a:rPr>
              <a:t>quantification and verification of energy savings </a:t>
            </a:r>
            <a:r>
              <a:rPr lang="en-US" b="0" i="0">
                <a:solidFill>
                  <a:srgbClr val="374151"/>
                </a:solidFill>
                <a:effectLst/>
                <a:latin typeface="Söhne"/>
              </a:rPr>
              <a:t>for the supplier’s participation in the national  Energy Efficiency Obligation Scheme (EEOS).</a:t>
            </a:r>
          </a:p>
          <a:p>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13</a:t>
            </a:fld>
            <a:endParaRPr lang="en-US"/>
          </a:p>
        </p:txBody>
      </p:sp>
    </p:spTree>
    <p:extLst>
      <p:ext uri="{BB962C8B-B14F-4D97-AF65-F5344CB8AC3E}">
        <p14:creationId xmlns:p14="http://schemas.microsoft.com/office/powerpoint/2010/main" val="2873422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374151"/>
                </a:solidFill>
                <a:effectLst/>
                <a:latin typeface="Söhne"/>
              </a:rPr>
              <a:t>The 5</a:t>
            </a:r>
            <a:r>
              <a:rPr lang="en-US" b="0" i="0" baseline="30000">
                <a:solidFill>
                  <a:srgbClr val="374151"/>
                </a:solidFill>
                <a:effectLst/>
                <a:latin typeface="Söhne"/>
              </a:rPr>
              <a:t>th</a:t>
            </a:r>
            <a:r>
              <a:rPr lang="en-US" b="0" i="0">
                <a:solidFill>
                  <a:srgbClr val="374151"/>
                </a:solidFill>
                <a:effectLst/>
                <a:latin typeface="Söhne"/>
              </a:rPr>
              <a:t> BC is the Decentralized Energy Efficiency Power Plant (DEEPP), which is a revolutionary concept in the energy sector. It is practically a Virtual Power Plan that uses predominately demand side measures, such as energy retrofits and flexibility services. We are excited to introduce this innovative business case that pushed the boundaries of what we can achieve when we bring together advances in technology and policy design to drive energy efficiency and flexibility services in a decentralized manner.</a:t>
            </a:r>
          </a:p>
          <a:p>
            <a:pPr algn="l"/>
            <a:r>
              <a:rPr lang="en-US" b="1" i="0">
                <a:solidFill>
                  <a:srgbClr val="374151"/>
                </a:solidFill>
                <a:effectLst/>
                <a:latin typeface="Söhne"/>
              </a:rPr>
              <a:t>Stakeholders</a:t>
            </a:r>
            <a:r>
              <a:rPr lang="en-US" b="0" i="0">
                <a:solidFill>
                  <a:srgbClr val="374151"/>
                </a:solidFill>
                <a:effectLst/>
                <a:latin typeface="Söhne"/>
              </a:rPr>
              <a:t>:</a:t>
            </a:r>
          </a:p>
          <a:p>
            <a:pPr algn="l">
              <a:buFont typeface="Arial" panose="020B0604020202020204" pitchFamily="34" charset="0"/>
              <a:buNone/>
            </a:pPr>
            <a:r>
              <a:rPr lang="en-US" b="0" i="0">
                <a:solidFill>
                  <a:srgbClr val="374151"/>
                </a:solidFill>
                <a:effectLst/>
                <a:latin typeface="Söhne"/>
              </a:rPr>
              <a:t>This Business Model is developed internally in the consortium by IEECP EW, INLE, DOMX): These technology enablers provide the necessary tools and solutions to make DEEPP a reality, leveraging their expertise in policy design, energy markets, MRV, and distributed ledger technology.</a:t>
            </a:r>
          </a:p>
          <a:p>
            <a:pPr algn="l"/>
            <a:r>
              <a:rPr lang="en-US" b="0" i="0">
                <a:solidFill>
                  <a:srgbClr val="374151"/>
                </a:solidFill>
                <a:effectLst/>
                <a:latin typeface="Söhne"/>
              </a:rPr>
              <a:t>Selected stakeholders will also be actively involved in the evaluation phases.</a:t>
            </a:r>
          </a:p>
          <a:p>
            <a:pPr algn="l"/>
            <a:r>
              <a:rPr lang="en-US" b="1" i="0">
                <a:solidFill>
                  <a:srgbClr val="374151"/>
                </a:solidFill>
                <a:effectLst/>
                <a:latin typeface="Söhne"/>
              </a:rPr>
              <a:t>Potential Replicants</a:t>
            </a:r>
            <a:r>
              <a:rPr lang="en-US" b="0" i="0">
                <a:solidFill>
                  <a:srgbClr val="374151"/>
                </a:solidFill>
                <a:effectLst/>
                <a:latin typeface="Söhne"/>
              </a:rPr>
              <a:t>:</a:t>
            </a:r>
          </a:p>
          <a:p>
            <a:pPr algn="l">
              <a:buFont typeface="Arial" panose="020B0604020202020204" pitchFamily="34" charset="0"/>
              <a:buNone/>
            </a:pPr>
            <a:r>
              <a:rPr lang="en-US" b="0" i="0">
                <a:solidFill>
                  <a:srgbClr val="374151"/>
                </a:solidFill>
                <a:effectLst/>
                <a:latin typeface="Söhne"/>
              </a:rPr>
              <a:t>The development of DEEPP opens up opportunities for technology enablers and stakeholders to further advance and operationalize parts of the model, supporting a widespread roll out energy efficiency retrofits.</a:t>
            </a:r>
          </a:p>
          <a:p>
            <a:pPr algn="l"/>
            <a:r>
              <a:rPr lang="en-US" b="0" i="0">
                <a:solidFill>
                  <a:srgbClr val="374151"/>
                </a:solidFill>
                <a:effectLst/>
                <a:latin typeface="Söhne"/>
              </a:rPr>
              <a:t>[</a:t>
            </a:r>
            <a:r>
              <a:rPr lang="en-US" b="1" i="0">
                <a:solidFill>
                  <a:srgbClr val="374151"/>
                </a:solidFill>
                <a:effectLst/>
                <a:latin typeface="Söhne"/>
              </a:rPr>
              <a:t>Smart Services</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Rewards for Decentralized Energy Savings: DEEPP incentivizes energy consumers to reduce their consumption through energy efficiency measures. Participants are rewarded for their energy savings, fostering a culture of efficiency and sustainability.</a:t>
            </a:r>
          </a:p>
          <a:p>
            <a:pPr algn="l">
              <a:buFont typeface="Arial" panose="020B0604020202020204" pitchFamily="34" charset="0"/>
              <a:buChar char="•"/>
            </a:pPr>
            <a:r>
              <a:rPr lang="en-US" b="0" i="0">
                <a:solidFill>
                  <a:srgbClr val="374151"/>
                </a:solidFill>
                <a:effectLst/>
                <a:latin typeface="Söhne"/>
              </a:rPr>
              <a:t>Rewards for Flexibility Services to DSOs: DEEPP also enables participants to offer flexibility services to DSOs), helping balance the grid and optimize energy distribution.</a:t>
            </a:r>
          </a:p>
          <a:p>
            <a:pPr algn="l">
              <a:buFont typeface="Arial" panose="020B0604020202020204" pitchFamily="34" charset="0"/>
              <a:buChar char="•"/>
            </a:pPr>
            <a:r>
              <a:rPr lang="en-US" b="0" i="0">
                <a:solidFill>
                  <a:srgbClr val="374151"/>
                </a:solidFill>
                <a:effectLst/>
                <a:latin typeface="Söhne"/>
              </a:rPr>
              <a:t>DEEPP facilitates the Energy Efficiency as a Service model, connecting consumers with Energy Service Companies (ESCOs) through a marketplace.</a:t>
            </a:r>
          </a:p>
          <a:p>
            <a:pPr algn="l"/>
            <a:r>
              <a:rPr lang="en-US" b="1" i="0">
                <a:solidFill>
                  <a:srgbClr val="374151"/>
                </a:solidFill>
                <a:effectLst/>
                <a:latin typeface="Söhne"/>
              </a:rPr>
              <a:t>Infrastructure</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Pay-for-Performance MRV Algorithms: DEEPP will utilize robust Monitoring, Reporting, and Verification (MRV) algorithms to ensure accurate measurement of energy savings and performance-based rewards.</a:t>
            </a:r>
          </a:p>
          <a:p>
            <a:pPr algn="l">
              <a:buFont typeface="Arial" panose="020B0604020202020204" pitchFamily="34" charset="0"/>
              <a:buChar char="•"/>
            </a:pPr>
            <a:r>
              <a:rPr lang="en-US" b="0" i="0">
                <a:solidFill>
                  <a:srgbClr val="374151"/>
                </a:solidFill>
                <a:effectLst/>
                <a:latin typeface="Söhne"/>
              </a:rPr>
              <a:t>Development of the framework for participants to easily connect smart meters and smart appliances to the DEEPP platform .</a:t>
            </a:r>
          </a:p>
          <a:p>
            <a:pPr algn="l"/>
            <a:r>
              <a:rPr lang="en-US" b="1" i="0">
                <a:solidFill>
                  <a:srgbClr val="374151"/>
                </a:solidFill>
                <a:effectLst/>
                <a:latin typeface="Söhne"/>
              </a:rPr>
              <a:t>Potential DLT Platform Usage</a:t>
            </a:r>
            <a:r>
              <a:rPr lang="en-US" b="0" i="0">
                <a:solidFill>
                  <a:srgbClr val="374151"/>
                </a:solidFill>
                <a:effectLst/>
                <a:latin typeface="Söhne"/>
              </a:rPr>
              <a:t>:</a:t>
            </a:r>
          </a:p>
          <a:p>
            <a:pPr algn="l">
              <a:buFont typeface="Arial" panose="020B0604020202020204" pitchFamily="34" charset="0"/>
              <a:buChar char="•"/>
            </a:pPr>
            <a:r>
              <a:rPr lang="en-US" b="0" i="0">
                <a:solidFill>
                  <a:srgbClr val="374151"/>
                </a:solidFill>
                <a:effectLst/>
                <a:latin typeface="Söhne"/>
              </a:rPr>
              <a:t> DEEPP leverages the power of blockchain technology to create a transparent and secure ecosystem for energy transactions and rewards distribution.</a:t>
            </a:r>
          </a:p>
          <a:p>
            <a:pPr algn="l">
              <a:buFont typeface="Arial" panose="020B0604020202020204" pitchFamily="34" charset="0"/>
              <a:buChar char="•"/>
            </a:pPr>
            <a:r>
              <a:rPr lang="en-US" b="0" i="0">
                <a:solidFill>
                  <a:srgbClr val="374151"/>
                </a:solidFill>
                <a:effectLst/>
                <a:latin typeface="Söhne"/>
              </a:rPr>
              <a:t> DEEPP operates as a Decentralized Autonomous Organization (DAO), ensuring democratic decision-making and transparent governance.</a:t>
            </a:r>
          </a:p>
          <a:p>
            <a:pPr algn="l">
              <a:buFont typeface="Arial" panose="020B0604020202020204" pitchFamily="34" charset="0"/>
              <a:buChar char="•"/>
            </a:pPr>
            <a:r>
              <a:rPr lang="en-US" b="0" i="0">
                <a:solidFill>
                  <a:srgbClr val="374151"/>
                </a:solidFill>
                <a:effectLst/>
                <a:latin typeface="Söhne"/>
              </a:rPr>
              <a:t>Energy Tokens: DEEPP introduces energy tokens as a means to reward participants for their energy efficiency measures and flexibility participation.</a:t>
            </a:r>
          </a:p>
          <a:p>
            <a:pPr algn="l">
              <a:buFont typeface="Arial" panose="020B0604020202020204" pitchFamily="34" charset="0"/>
              <a:buChar char="•"/>
            </a:pPr>
            <a:r>
              <a:rPr lang="en-US" b="0" i="0">
                <a:solidFill>
                  <a:srgbClr val="374151"/>
                </a:solidFill>
                <a:effectLst/>
                <a:latin typeface="Söhne"/>
              </a:rPr>
              <a:t>Smart contract specification will be established to ensure transparent agreements and efficient operations between consumers and market actors (DSOs, Energy Utilities, and ESCOs)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74151"/>
                </a:solidFill>
                <a:effectLst/>
                <a:latin typeface="Söhne"/>
              </a:rPr>
              <a:t>EED Article 7: DEEPP builds on the expectations of Energy Efficiency Obligation Schemes (EEOSs) aiming to increase energy </a:t>
            </a:r>
            <a:r>
              <a:rPr lang="en-US" b="0" i="0" err="1">
                <a:solidFill>
                  <a:srgbClr val="374151"/>
                </a:solidFill>
                <a:effectLst/>
                <a:latin typeface="Söhne"/>
              </a:rPr>
              <a:t>savigns</a:t>
            </a:r>
            <a:r>
              <a:rPr lang="en-US" b="0" i="0">
                <a:solidFill>
                  <a:srgbClr val="374151"/>
                </a:solidFill>
                <a:effectLst/>
                <a:latin typeface="Söhne"/>
              </a:rPr>
              <a:t> through widespread automated quantification and verification of metered energy savings achieved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74151"/>
                </a:solidFill>
                <a:effectLst/>
                <a:latin typeface="Söhne"/>
              </a:rPr>
              <a:t>It has to be noted that the Decentralized Energy Efficiency Power Plant (DEEPP) is a </a:t>
            </a:r>
            <a:r>
              <a:rPr lang="en-US" b="1" i="0">
                <a:solidFill>
                  <a:srgbClr val="374151"/>
                </a:solidFill>
                <a:effectLst/>
                <a:latin typeface="Söhne"/>
              </a:rPr>
              <a:t>proof of concept </a:t>
            </a:r>
            <a:r>
              <a:rPr lang="en-US" b="0" i="0">
                <a:solidFill>
                  <a:srgbClr val="374151"/>
                </a:solidFill>
                <a:effectLst/>
                <a:latin typeface="Söhne"/>
              </a:rPr>
              <a:t>that demonstrates the immense potential of decentralized energy efficiency and flexibility services, and we are excited about the possibilities it opens up for market actors in the future</a:t>
            </a:r>
          </a:p>
        </p:txBody>
      </p:sp>
      <p:sp>
        <p:nvSpPr>
          <p:cNvPr id="4" name="Slide Number Placeholder 3"/>
          <p:cNvSpPr>
            <a:spLocks noGrp="1"/>
          </p:cNvSpPr>
          <p:nvPr>
            <p:ph type="sldNum" sz="quarter" idx="5"/>
          </p:nvPr>
        </p:nvSpPr>
        <p:spPr/>
        <p:txBody>
          <a:bodyPr/>
          <a:lstStyle/>
          <a:p>
            <a:fld id="{ABB5A183-5210-4BDD-8CA7-26D43DF8E42A}" type="slidenum">
              <a:rPr lang="en-US" smtClean="0"/>
              <a:t>14</a:t>
            </a:fld>
            <a:endParaRPr lang="en-US"/>
          </a:p>
        </p:txBody>
      </p:sp>
    </p:spTree>
    <p:extLst>
      <p:ext uri="{BB962C8B-B14F-4D97-AF65-F5344CB8AC3E}">
        <p14:creationId xmlns:p14="http://schemas.microsoft.com/office/powerpoint/2010/main" val="408660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74151"/>
                </a:solidFill>
                <a:effectLst/>
                <a:latin typeface="Söhne"/>
              </a:rPr>
              <a:t>roll-out, replication, and knowledge transfer.</a:t>
            </a:r>
          </a:p>
          <a:p>
            <a:r>
              <a:rPr lang="en-US" b="0" i="0">
                <a:solidFill>
                  <a:srgbClr val="374151"/>
                </a:solidFill>
                <a:effectLst/>
                <a:latin typeface="Söhne"/>
              </a:rPr>
              <a:t> Firstly, stakeholders in each business case will roll out the resulting services to their customers, with the goal of scaling up to larger consumer portfolios. </a:t>
            </a:r>
          </a:p>
          <a:p>
            <a:endParaRPr lang="en-US" b="0" i="0">
              <a:solidFill>
                <a:srgbClr val="374151"/>
              </a:solidFill>
              <a:effectLst/>
              <a:latin typeface="Söhne"/>
            </a:endParaRPr>
          </a:p>
          <a:p>
            <a:r>
              <a:rPr lang="en-US" b="0" i="0">
                <a:solidFill>
                  <a:srgbClr val="374151"/>
                </a:solidFill>
                <a:effectLst/>
                <a:latin typeface="Söhne"/>
              </a:rPr>
              <a:t>Secondly, replication will be facilitated through interactive exchanges, workshops, webinars, capacity building events, and mentoring to engage stakeholders. </a:t>
            </a:r>
          </a:p>
          <a:p>
            <a:endParaRPr lang="en-US" b="0" i="0">
              <a:solidFill>
                <a:srgbClr val="374151"/>
              </a:solidFill>
              <a:effectLst/>
              <a:latin typeface="Söhne"/>
            </a:endParaRPr>
          </a:p>
          <a:p>
            <a:r>
              <a:rPr lang="en-US" b="0" i="0">
                <a:solidFill>
                  <a:srgbClr val="374151"/>
                </a:solidFill>
                <a:effectLst/>
                <a:latin typeface="Söhne"/>
              </a:rPr>
              <a:t>Thirdly, knowledge transfer will occur by summarizing lessons learned and best practices, providing practical recommendations for business leaders and policymakers. These recommendations will cover regulatory, legal, technical, financial, societal, economic, and environmental aspects, aiming to overcome market barriers and promote the adoption of viable business models across the EU.</a:t>
            </a:r>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15</a:t>
            </a:fld>
            <a:endParaRPr lang="en-US"/>
          </a:p>
        </p:txBody>
      </p:sp>
    </p:spTree>
    <p:extLst>
      <p:ext uri="{BB962C8B-B14F-4D97-AF65-F5344CB8AC3E}">
        <p14:creationId xmlns:p14="http://schemas.microsoft.com/office/powerpoint/2010/main" val="87972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74151"/>
                </a:solidFill>
                <a:effectLst/>
                <a:latin typeface="Söhne"/>
              </a:rPr>
              <a:t>roll-out, replication, and knowledge transfer.</a:t>
            </a:r>
          </a:p>
          <a:p>
            <a:r>
              <a:rPr lang="en-US" b="0" i="0">
                <a:solidFill>
                  <a:srgbClr val="374151"/>
                </a:solidFill>
                <a:effectLst/>
                <a:latin typeface="Söhne"/>
              </a:rPr>
              <a:t> Firstly, stakeholders in each business case will roll out the resulting services to their customers, with the goal of scaling up to larger consumer portfolios. </a:t>
            </a:r>
          </a:p>
          <a:p>
            <a:endParaRPr lang="en-US" b="0" i="0">
              <a:solidFill>
                <a:srgbClr val="374151"/>
              </a:solidFill>
              <a:effectLst/>
              <a:latin typeface="Söhne"/>
            </a:endParaRPr>
          </a:p>
          <a:p>
            <a:r>
              <a:rPr lang="en-US" b="0" i="0">
                <a:solidFill>
                  <a:srgbClr val="374151"/>
                </a:solidFill>
                <a:effectLst/>
                <a:latin typeface="Söhne"/>
              </a:rPr>
              <a:t>Secondly, replication will be facilitated through interactive exchanges, workshops, webinars, capacity building events, and mentoring to engage stakeholders. </a:t>
            </a:r>
          </a:p>
          <a:p>
            <a:endParaRPr lang="en-US" b="0" i="0">
              <a:solidFill>
                <a:srgbClr val="374151"/>
              </a:solidFill>
              <a:effectLst/>
              <a:latin typeface="Söhne"/>
            </a:endParaRPr>
          </a:p>
          <a:p>
            <a:r>
              <a:rPr lang="en-US" b="0" i="0">
                <a:solidFill>
                  <a:srgbClr val="374151"/>
                </a:solidFill>
                <a:effectLst/>
                <a:latin typeface="Söhne"/>
              </a:rPr>
              <a:t>Thirdly, knowledge transfer will occur by summarizing lessons learned and best practices, providing practical recommendations for business leaders and policymakers. These recommendations will cover regulatory, legal, technical, financial, societal, economic, and environmental aspects, aiming to overcome market barriers and promote the adoption of viable business models across the EU.</a:t>
            </a:r>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16</a:t>
            </a:fld>
            <a:endParaRPr lang="en-US"/>
          </a:p>
        </p:txBody>
      </p:sp>
    </p:spTree>
    <p:extLst>
      <p:ext uri="{BB962C8B-B14F-4D97-AF65-F5344CB8AC3E}">
        <p14:creationId xmlns:p14="http://schemas.microsoft.com/office/powerpoint/2010/main" val="3513382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74151"/>
                </a:solidFill>
                <a:effectLst/>
                <a:latin typeface="Söhne"/>
              </a:rPr>
              <a:t>roll-out, replication, and knowledge transfer.</a:t>
            </a:r>
          </a:p>
          <a:p>
            <a:r>
              <a:rPr lang="en-US" b="0" i="0">
                <a:solidFill>
                  <a:srgbClr val="374151"/>
                </a:solidFill>
                <a:effectLst/>
                <a:latin typeface="Söhne"/>
              </a:rPr>
              <a:t> Firstly, stakeholders in each business case will roll out the resulting services to their customers, with the goal of scaling up to larger consumer portfolios. </a:t>
            </a:r>
          </a:p>
          <a:p>
            <a:endParaRPr lang="en-US" b="0" i="0">
              <a:solidFill>
                <a:srgbClr val="374151"/>
              </a:solidFill>
              <a:effectLst/>
              <a:latin typeface="Söhne"/>
            </a:endParaRPr>
          </a:p>
          <a:p>
            <a:r>
              <a:rPr lang="en-US" b="0" i="0">
                <a:solidFill>
                  <a:srgbClr val="374151"/>
                </a:solidFill>
                <a:effectLst/>
                <a:latin typeface="Söhne"/>
              </a:rPr>
              <a:t>Secondly, replication will be facilitated through interactive exchanges, workshops, webinars, capacity building events, and mentoring to engage stakeholders. </a:t>
            </a:r>
          </a:p>
          <a:p>
            <a:endParaRPr lang="en-US" b="0" i="0">
              <a:solidFill>
                <a:srgbClr val="374151"/>
              </a:solidFill>
              <a:effectLst/>
              <a:latin typeface="Söhne"/>
            </a:endParaRPr>
          </a:p>
          <a:p>
            <a:r>
              <a:rPr lang="en-US" b="0" i="0">
                <a:solidFill>
                  <a:srgbClr val="374151"/>
                </a:solidFill>
                <a:effectLst/>
                <a:latin typeface="Söhne"/>
              </a:rPr>
              <a:t>Thirdly, knowledge transfer will occur by summarizing lessons learned and best practices, providing practical recommendations for business leaders and policymakers. These recommendations will cover regulatory, legal, technical, financial, societal, economic, and environmental aspects, aiming to overcome market barriers and promote the adoption of viable business models across the EU.</a:t>
            </a:r>
            <a:endParaRPr lang="LID4096"/>
          </a:p>
        </p:txBody>
      </p:sp>
      <p:sp>
        <p:nvSpPr>
          <p:cNvPr id="4" name="Slide Number Placeholder 3"/>
          <p:cNvSpPr>
            <a:spLocks noGrp="1"/>
          </p:cNvSpPr>
          <p:nvPr>
            <p:ph type="sldNum" sz="quarter" idx="5"/>
          </p:nvPr>
        </p:nvSpPr>
        <p:spPr/>
        <p:txBody>
          <a:bodyPr/>
          <a:lstStyle/>
          <a:p>
            <a:fld id="{ABB5A183-5210-4BDD-8CA7-26D43DF8E42A}" type="slidenum">
              <a:rPr lang="en-US" smtClean="0"/>
              <a:t>17</a:t>
            </a:fld>
            <a:endParaRPr lang="en-US"/>
          </a:p>
        </p:txBody>
      </p:sp>
    </p:spTree>
    <p:extLst>
      <p:ext uri="{BB962C8B-B14F-4D97-AF65-F5344CB8AC3E}">
        <p14:creationId xmlns:p14="http://schemas.microsoft.com/office/powerpoint/2010/main" val="1433023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695797C-5987-4BAD-A551-B5316FFDC1D4}"/>
              </a:ext>
            </a:extLst>
          </p:cNvPr>
          <p:cNvSpPr>
            <a:spLocks noGrp="1"/>
          </p:cNvSpPr>
          <p:nvPr>
            <p:ph type="title" hasCustomPrompt="1"/>
          </p:nvPr>
        </p:nvSpPr>
        <p:spPr>
          <a:xfrm>
            <a:off x="1109869" y="1827758"/>
            <a:ext cx="9970102" cy="1017942"/>
          </a:xfrm>
          <a:prstGeom prst="rect">
            <a:avLst/>
          </a:prstGeom>
        </p:spPr>
        <p:txBody>
          <a:bodyPr/>
          <a:lstStyle>
            <a:lvl1pPr marL="0" indent="0" algn="l" defTabSz="914400" rtl="0" eaLnBrk="1" latinLnBrk="0" hangingPunct="1">
              <a:lnSpc>
                <a:spcPct val="150000"/>
              </a:lnSpc>
              <a:spcBef>
                <a:spcPts val="1000"/>
              </a:spcBef>
              <a:buFont typeface="Arial"/>
              <a:buNone/>
              <a:defRPr lang="en-US" sz="4400" b="1" i="0" kern="1200" spc="300" dirty="0">
                <a:solidFill>
                  <a:schemeClr val="tx1"/>
                </a:solidFill>
                <a:effectLst/>
                <a:latin typeface="+mj-lt"/>
                <a:ea typeface="Open Sans" charset="0"/>
                <a:cs typeface="Arial" panose="020B0604020202020204" pitchFamily="34" charset="0"/>
              </a:defRPr>
            </a:lvl1pPr>
          </a:lstStyle>
          <a:p>
            <a:r>
              <a:rPr lang="en-US"/>
              <a:t>TITLE OF PRESENTATION</a:t>
            </a:r>
          </a:p>
        </p:txBody>
      </p:sp>
      <p:sp>
        <p:nvSpPr>
          <p:cNvPr id="10" name="Content Placeholder 9">
            <a:extLst>
              <a:ext uri="{FF2B5EF4-FFF2-40B4-BE49-F238E27FC236}">
                <a16:creationId xmlns:a16="http://schemas.microsoft.com/office/drawing/2014/main" id="{5EB70BDC-0658-4EAD-9D97-559355A890BF}"/>
              </a:ext>
            </a:extLst>
          </p:cNvPr>
          <p:cNvSpPr>
            <a:spLocks noGrp="1"/>
          </p:cNvSpPr>
          <p:nvPr>
            <p:ph sz="quarter" idx="10" hasCustomPrompt="1"/>
          </p:nvPr>
        </p:nvSpPr>
        <p:spPr>
          <a:xfrm>
            <a:off x="1109869" y="2888344"/>
            <a:ext cx="9970102" cy="1169988"/>
          </a:xfrm>
          <a:prstGeom prst="rect">
            <a:avLst/>
          </a:prstGeom>
        </p:spPr>
        <p:txBody>
          <a:bodyPr/>
          <a:lstStyle>
            <a:lvl1pPr marL="0" indent="0">
              <a:buNone/>
              <a:defRPr sz="2800" b="1">
                <a:solidFill>
                  <a:srgbClr val="7A11FF"/>
                </a:solidFill>
                <a:latin typeface="+mj-lt"/>
                <a:cs typeface="Arial" panose="020B0604020202020204" pitchFamily="34" charset="0"/>
              </a:defRPr>
            </a:lvl1pPr>
            <a:lvl2pPr>
              <a:defRPr sz="2400">
                <a:solidFill>
                  <a:srgbClr val="96C3B3"/>
                </a:solidFill>
                <a:latin typeface="Arial" panose="020B0604020202020204" pitchFamily="34" charset="0"/>
                <a:cs typeface="Arial" panose="020B0604020202020204" pitchFamily="34" charset="0"/>
              </a:defRPr>
            </a:lvl2pPr>
            <a:lvl3pPr>
              <a:defRPr sz="2000">
                <a:solidFill>
                  <a:srgbClr val="96C3B3"/>
                </a:solidFill>
                <a:latin typeface="Arial" panose="020B0604020202020204" pitchFamily="34" charset="0"/>
                <a:cs typeface="Arial" panose="020B0604020202020204" pitchFamily="34" charset="0"/>
              </a:defRPr>
            </a:lvl3pPr>
            <a:lvl4pPr>
              <a:defRPr sz="1800">
                <a:solidFill>
                  <a:srgbClr val="96C3B3"/>
                </a:solidFill>
                <a:latin typeface="Arial" panose="020B0604020202020204" pitchFamily="34" charset="0"/>
                <a:cs typeface="Arial" panose="020B0604020202020204" pitchFamily="34" charset="0"/>
              </a:defRPr>
            </a:lvl4pPr>
            <a:lvl5pPr>
              <a:defRPr sz="1800">
                <a:solidFill>
                  <a:srgbClr val="96C3B3"/>
                </a:solidFill>
                <a:latin typeface="Arial" panose="020B0604020202020204" pitchFamily="34" charset="0"/>
                <a:cs typeface="Arial" panose="020B0604020202020204" pitchFamily="34" charset="0"/>
              </a:defRPr>
            </a:lvl5pPr>
          </a:lstStyle>
          <a:p>
            <a:pPr lvl="0"/>
            <a:r>
              <a:rPr lang="en-US"/>
              <a:t>SUBTITLE</a:t>
            </a:r>
          </a:p>
        </p:txBody>
      </p:sp>
      <p:sp>
        <p:nvSpPr>
          <p:cNvPr id="13" name="Content Placeholder 12">
            <a:extLst>
              <a:ext uri="{FF2B5EF4-FFF2-40B4-BE49-F238E27FC236}">
                <a16:creationId xmlns:a16="http://schemas.microsoft.com/office/drawing/2014/main" id="{00A1AC55-9DC0-4F6E-AA77-4179069588FF}"/>
              </a:ext>
            </a:extLst>
          </p:cNvPr>
          <p:cNvSpPr>
            <a:spLocks noGrp="1"/>
          </p:cNvSpPr>
          <p:nvPr>
            <p:ph sz="quarter" idx="11" hasCustomPrompt="1"/>
          </p:nvPr>
        </p:nvSpPr>
        <p:spPr>
          <a:xfrm>
            <a:off x="1109868" y="5417635"/>
            <a:ext cx="7272131" cy="368300"/>
          </a:xfrm>
          <a:prstGeom prst="rect">
            <a:avLst/>
          </a:prstGeom>
        </p:spPr>
        <p:txBody>
          <a:bodyPr/>
          <a:lstStyle>
            <a:lvl1pPr marL="0" indent="0">
              <a:buNone/>
              <a:defRPr sz="1800" b="0">
                <a:solidFill>
                  <a:srgbClr val="C06DF1"/>
                </a:solidFill>
                <a:latin typeface="+mj-lt"/>
                <a:cs typeface="Arial" panose="020B0604020202020204" pitchFamily="34" charset="0"/>
              </a:defRPr>
            </a:lvl1pPr>
            <a:lvl2pPr>
              <a:defRPr>
                <a:solidFill>
                  <a:srgbClr val="96C3B3"/>
                </a:solidFill>
              </a:defRPr>
            </a:lvl2pPr>
            <a:lvl3pPr>
              <a:defRPr>
                <a:solidFill>
                  <a:srgbClr val="96C3B3"/>
                </a:solidFill>
              </a:defRPr>
            </a:lvl3pPr>
            <a:lvl4pPr>
              <a:defRPr>
                <a:solidFill>
                  <a:srgbClr val="96C3B3"/>
                </a:solidFill>
              </a:defRPr>
            </a:lvl4pPr>
            <a:lvl5pPr>
              <a:defRPr>
                <a:solidFill>
                  <a:srgbClr val="96C3B3"/>
                </a:solidFill>
              </a:defRPr>
            </a:lvl5pPr>
          </a:lstStyle>
          <a:p>
            <a:pPr lvl="0"/>
            <a:r>
              <a:rPr lang="en-US"/>
              <a:t>01/ 01/ 2020 – LOCATION - Partner</a:t>
            </a:r>
          </a:p>
        </p:txBody>
      </p:sp>
    </p:spTree>
    <p:extLst>
      <p:ext uri="{BB962C8B-B14F-4D97-AF65-F5344CB8AC3E}">
        <p14:creationId xmlns:p14="http://schemas.microsoft.com/office/powerpoint/2010/main" val="1759007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87DA1B4-4877-86CD-FB4D-B5B009032100}"/>
              </a:ext>
            </a:extLst>
          </p:cNvPr>
          <p:cNvCxnSpPr>
            <a:cxnSpLocks/>
          </p:cNvCxnSpPr>
          <p:nvPr userDrawn="1"/>
        </p:nvCxnSpPr>
        <p:spPr>
          <a:xfrm>
            <a:off x="453611" y="5939657"/>
            <a:ext cx="7920000" cy="0"/>
          </a:xfrm>
          <a:prstGeom prst="line">
            <a:avLst/>
          </a:prstGeom>
          <a:ln w="50800">
            <a:solidFill>
              <a:srgbClr val="C06D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605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7C8297D8-E0ED-3C54-3427-10D3A95BE7ED}"/>
              </a:ext>
            </a:extLst>
          </p:cNvPr>
          <p:cNvSpPr txBox="1">
            <a:spLocks noGrp="1"/>
          </p:cNvSpPr>
          <p:nvPr>
            <p:ph type="body" sz="quarter" idx="4294967295"/>
          </p:nvPr>
        </p:nvSpPr>
        <p:spPr>
          <a:xfrm>
            <a:off x="2698916" y="4767953"/>
            <a:ext cx="6599627" cy="388940"/>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2000" b="0" i="0" u="none" strike="noStrike" cap="none" spc="0" baseline="0">
                <a:solidFill>
                  <a:schemeClr val="accent1"/>
                </a:solidFill>
                <a:uFillTx/>
                <a:latin typeface="+mj-lt"/>
              </a:defRPr>
            </a:lvl1pPr>
          </a:lstStyle>
          <a:p>
            <a:pPr lvl="0"/>
            <a:r>
              <a:rPr lang="en-US"/>
              <a:t>Project e-mail</a:t>
            </a:r>
            <a:endParaRPr lang="en-DE"/>
          </a:p>
        </p:txBody>
      </p:sp>
    </p:spTree>
    <p:extLst>
      <p:ext uri="{BB962C8B-B14F-4D97-AF65-F5344CB8AC3E}">
        <p14:creationId xmlns:p14="http://schemas.microsoft.com/office/powerpoint/2010/main" val="137419236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87DA1B4-4877-86CD-FB4D-B5B009032100}"/>
              </a:ext>
            </a:extLst>
          </p:cNvPr>
          <p:cNvCxnSpPr>
            <a:cxnSpLocks/>
          </p:cNvCxnSpPr>
          <p:nvPr userDrawn="1"/>
        </p:nvCxnSpPr>
        <p:spPr>
          <a:xfrm>
            <a:off x="453611" y="5939657"/>
            <a:ext cx="7920000" cy="0"/>
          </a:xfrm>
          <a:prstGeom prst="line">
            <a:avLst/>
          </a:prstGeom>
          <a:ln w="50800">
            <a:solidFill>
              <a:srgbClr val="C06D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360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5" name="Footer Placeholder 4"/>
          <p:cNvSpPr>
            <a:spLocks noGrp="1"/>
          </p:cNvSpPr>
          <p:nvPr>
            <p:ph type="ftr" sz="quarter" idx="11"/>
          </p:nvPr>
        </p:nvSpPr>
        <p:spPr>
          <a:xfrm>
            <a:off x="3949148" y="6223828"/>
            <a:ext cx="4717774"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3378912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5" name="Footer Placeholder 4"/>
          <p:cNvSpPr>
            <a:spLocks noGrp="1"/>
          </p:cNvSpPr>
          <p:nvPr>
            <p:ph type="ftr" sz="quarter" idx="11"/>
          </p:nvPr>
        </p:nvSpPr>
        <p:spPr>
          <a:xfrm>
            <a:off x="3949148" y="6223828"/>
            <a:ext cx="4717774"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601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6" name="Footer Placeholder 5"/>
          <p:cNvSpPr>
            <a:spLocks noGrp="1"/>
          </p:cNvSpPr>
          <p:nvPr>
            <p:ph type="ftr" sz="quarter" idx="11"/>
          </p:nvPr>
        </p:nvSpPr>
        <p:spPr>
          <a:xfrm>
            <a:off x="3949148" y="6223828"/>
            <a:ext cx="4717774"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644792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8" name="Footer Placeholder 7"/>
          <p:cNvSpPr>
            <a:spLocks noGrp="1"/>
          </p:cNvSpPr>
          <p:nvPr>
            <p:ph type="ftr" sz="quarter" idx="11"/>
          </p:nvPr>
        </p:nvSpPr>
        <p:spPr>
          <a:xfrm>
            <a:off x="3949148" y="6223828"/>
            <a:ext cx="4717774"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2368991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4" name="Footer Placeholder 3"/>
          <p:cNvSpPr>
            <a:spLocks noGrp="1"/>
          </p:cNvSpPr>
          <p:nvPr>
            <p:ph type="ftr" sz="quarter" idx="11"/>
          </p:nvPr>
        </p:nvSpPr>
        <p:spPr>
          <a:xfrm>
            <a:off x="3949148" y="6223828"/>
            <a:ext cx="4717774"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3770862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3" name="Footer Placeholder 2"/>
          <p:cNvSpPr>
            <a:spLocks noGrp="1"/>
          </p:cNvSpPr>
          <p:nvPr>
            <p:ph type="ftr" sz="quarter" idx="11"/>
          </p:nvPr>
        </p:nvSpPr>
        <p:spPr>
          <a:xfrm>
            <a:off x="3949148" y="6223828"/>
            <a:ext cx="4717774"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698161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7761" y="232101"/>
            <a:ext cx="3931920" cy="1737360"/>
          </a:xfrm>
        </p:spPr>
        <p:txBody>
          <a:bodyPr anchor="b">
            <a:noAutofit/>
          </a:bodyPr>
          <a:lstStyle>
            <a:lvl1pPr>
              <a:lnSpc>
                <a:spcPct val="90000"/>
              </a:lnSpc>
              <a:defRPr sz="4000" b="0"/>
            </a:lvl1pPr>
          </a:lstStyle>
          <a:p>
            <a:r>
              <a:rPr lang="en-US"/>
              <a:t>Click to edit Master title style</a:t>
            </a:r>
          </a:p>
        </p:txBody>
      </p:sp>
      <p:sp>
        <p:nvSpPr>
          <p:cNvPr id="3" name="Content Placeholder 2"/>
          <p:cNvSpPr>
            <a:spLocks noGrp="1"/>
          </p:cNvSpPr>
          <p:nvPr>
            <p:ph idx="1"/>
          </p:nvPr>
        </p:nvSpPr>
        <p:spPr>
          <a:xfrm>
            <a:off x="5852159" y="269047"/>
            <a:ext cx="5212080" cy="54916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0" y="2068945"/>
            <a:ext cx="3931920" cy="3783215"/>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6" name="Footer Placeholder 5"/>
          <p:cNvSpPr>
            <a:spLocks noGrp="1"/>
          </p:cNvSpPr>
          <p:nvPr>
            <p:ph type="ftr" sz="quarter" idx="11"/>
          </p:nvPr>
        </p:nvSpPr>
        <p:spPr>
          <a:xfrm>
            <a:off x="3949148" y="6223828"/>
            <a:ext cx="4717774"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498589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498764"/>
            <a:ext cx="3931920" cy="2335876"/>
          </a:xfrm>
        </p:spPr>
        <p:txBody>
          <a:bodyPr anchor="b">
            <a:noAutofit/>
          </a:bodyPr>
          <a:lstStyle>
            <a:lvl1pPr>
              <a:lnSpc>
                <a:spcPct val="90000"/>
              </a:lnSpc>
              <a:defRPr sz="4000" b="0"/>
            </a:lvl1pPr>
          </a:lstStyle>
          <a:p>
            <a:r>
              <a:rPr lang="en-US"/>
              <a:t>Click to edit Master title style</a:t>
            </a:r>
          </a:p>
        </p:txBody>
      </p:sp>
      <p:sp>
        <p:nvSpPr>
          <p:cNvPr id="3" name="Picture Placeholder 2"/>
          <p:cNvSpPr>
            <a:spLocks noGrp="1" noChangeAspect="1"/>
          </p:cNvSpPr>
          <p:nvPr>
            <p:ph type="pic" idx="1"/>
          </p:nvPr>
        </p:nvSpPr>
        <p:spPr>
          <a:xfrm>
            <a:off x="5413248" y="424873"/>
            <a:ext cx="6099048" cy="5445574"/>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6" name="Footer Placeholder 5"/>
          <p:cNvSpPr>
            <a:spLocks noGrp="1"/>
          </p:cNvSpPr>
          <p:nvPr>
            <p:ph type="ftr" sz="quarter" idx="11"/>
          </p:nvPr>
        </p:nvSpPr>
        <p:spPr>
          <a:xfrm>
            <a:off x="3949148" y="6223828"/>
            <a:ext cx="4717774"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2032586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5" name="Footer Placeholder 4"/>
          <p:cNvSpPr>
            <a:spLocks noGrp="1"/>
          </p:cNvSpPr>
          <p:nvPr>
            <p:ph type="ftr" sz="quarter" idx="11"/>
          </p:nvPr>
        </p:nvSpPr>
        <p:spPr>
          <a:xfrm>
            <a:off x="3949148" y="6223828"/>
            <a:ext cx="4717774"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422714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142996" y="6260774"/>
            <a:ext cx="2329074" cy="365125"/>
          </a:xfrm>
          <a:prstGeom prst="rect">
            <a:avLst/>
          </a:prstGeom>
        </p:spPr>
        <p:txBody>
          <a:bodyPr/>
          <a:lstStyle/>
          <a:p>
            <a:fld id="{5FCEA558-C022-4C54-BD48-6A1F373981C6}" type="datetimeFigureOut">
              <a:rPr lang="en-GB" smtClean="0"/>
              <a:t>10/07/2025</a:t>
            </a:fld>
            <a:endParaRPr lang="en-GB"/>
          </a:p>
        </p:txBody>
      </p:sp>
      <p:sp>
        <p:nvSpPr>
          <p:cNvPr id="5" name="Footer Placeholder 4"/>
          <p:cNvSpPr>
            <a:spLocks noGrp="1"/>
          </p:cNvSpPr>
          <p:nvPr>
            <p:ph type="ftr" sz="quarter" idx="11"/>
          </p:nvPr>
        </p:nvSpPr>
        <p:spPr>
          <a:xfrm>
            <a:off x="3949148" y="6223828"/>
            <a:ext cx="4717774"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9329530" y="6223828"/>
            <a:ext cx="1706217" cy="365125"/>
          </a:xfrm>
          <a:prstGeom prst="rect">
            <a:avLst/>
          </a:prstGeom>
        </p:spPr>
        <p:txBody>
          <a:bodyPr/>
          <a:lstStyle/>
          <a:p>
            <a:fld id="{273BF258-6E4D-49B0-A2E2-4C8BAA5441D2}" type="slidenum">
              <a:rPr lang="en-GB" smtClean="0"/>
              <a:t>‹#›</a:t>
            </a:fld>
            <a:endParaRPr lang="en-GB"/>
          </a:p>
        </p:txBody>
      </p:sp>
    </p:spTree>
    <p:extLst>
      <p:ext uri="{BB962C8B-B14F-4D97-AF65-F5344CB8AC3E}">
        <p14:creationId xmlns:p14="http://schemas.microsoft.com/office/powerpoint/2010/main" val="4846037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heme" Target="../theme/theme2.xml"/><Relationship Id="rId7" Type="http://schemas.openxmlformats.org/officeDocument/2006/relationships/image" Target="../media/image1.jpe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s://ieecp.org/projects/ineexs/" TargetMode="Externa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theme" Target="../theme/theme3.xml"/><Relationship Id="rId16"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peg"/><Relationship Id="rId14" Type="http://schemas.openxmlformats.org/officeDocument/2006/relationships/image" Target="../media/image16.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2.jpe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4.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Rectangle 11">
            <a:extLst>
              <a:ext uri="{FF2B5EF4-FFF2-40B4-BE49-F238E27FC236}">
                <a16:creationId xmlns:a16="http://schemas.microsoft.com/office/drawing/2014/main" id="{0C25DDBF-B1CA-9B26-9BD9-62EC862118F2}"/>
              </a:ext>
            </a:extLst>
          </p:cNvPr>
          <p:cNvSpPr>
            <a:spLocks noChangeArrowheads="1"/>
          </p:cNvSpPr>
          <p:nvPr userDrawn="1"/>
        </p:nvSpPr>
        <p:spPr bwMode="auto">
          <a:xfrm>
            <a:off x="0" y="13493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Lato" panose="020F0502020204030203"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ectangle 12">
            <a:extLst>
              <a:ext uri="{FF2B5EF4-FFF2-40B4-BE49-F238E27FC236}">
                <a16:creationId xmlns:a16="http://schemas.microsoft.com/office/drawing/2014/main" id="{2A86A6ED-8A7E-9807-88A5-98F8D069F2B0}"/>
              </a:ext>
            </a:extLst>
          </p:cNvPr>
          <p:cNvSpPr>
            <a:spLocks noChangeArrowheads="1"/>
          </p:cNvSpPr>
          <p:nvPr userDrawn="1"/>
        </p:nvSpPr>
        <p:spPr bwMode="auto">
          <a:xfrm>
            <a:off x="0" y="2241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Lato" panose="020F0502020204030203"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 name="Rectangle 13">
            <a:extLst>
              <a:ext uri="{FF2B5EF4-FFF2-40B4-BE49-F238E27FC236}">
                <a16:creationId xmlns:a16="http://schemas.microsoft.com/office/drawing/2014/main" id="{A93ED04B-C15A-9E66-71A8-089874FB897D}"/>
              </a:ext>
            </a:extLst>
          </p:cNvPr>
          <p:cNvSpPr>
            <a:spLocks noChangeArrowheads="1"/>
          </p:cNvSpPr>
          <p:nvPr userDrawn="1"/>
        </p:nvSpPr>
        <p:spPr bwMode="auto">
          <a:xfrm>
            <a:off x="0" y="26003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6" name="Rectangle 15">
            <a:extLst>
              <a:ext uri="{FF2B5EF4-FFF2-40B4-BE49-F238E27FC236}">
                <a16:creationId xmlns:a16="http://schemas.microsoft.com/office/drawing/2014/main" id="{10D63705-2E62-36B6-6030-948563D91B1E}"/>
              </a:ext>
            </a:extLst>
          </p:cNvPr>
          <p:cNvSpPr>
            <a:spLocks noChangeArrowheads="1"/>
          </p:cNvSpPr>
          <p:nvPr userDrawn="1"/>
        </p:nvSpPr>
        <p:spPr bwMode="auto">
          <a:xfrm>
            <a:off x="0" y="40020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Lato" panose="020F0502020204030203"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 name="Rectangle 17">
            <a:extLst>
              <a:ext uri="{FF2B5EF4-FFF2-40B4-BE49-F238E27FC236}">
                <a16:creationId xmlns:a16="http://schemas.microsoft.com/office/drawing/2014/main" id="{B495087B-FC4D-CA5C-3EC6-FE9C90A92EFE}"/>
              </a:ext>
            </a:extLst>
          </p:cNvPr>
          <p:cNvSpPr>
            <a:spLocks noChangeArrowheads="1"/>
          </p:cNvSpPr>
          <p:nvPr userDrawn="1"/>
        </p:nvSpPr>
        <p:spPr bwMode="auto">
          <a:xfrm>
            <a:off x="0" y="5188908"/>
            <a:ext cx="210185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Lato" panose="020F0502020204030203"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 name="Rectangle 18">
            <a:extLst>
              <a:ext uri="{FF2B5EF4-FFF2-40B4-BE49-F238E27FC236}">
                <a16:creationId xmlns:a16="http://schemas.microsoft.com/office/drawing/2014/main" id="{7A1313FB-1371-2F59-F39E-CBD6C5CDCED8}"/>
              </a:ext>
            </a:extLst>
          </p:cNvPr>
          <p:cNvSpPr>
            <a:spLocks noChangeArrowheads="1"/>
          </p:cNvSpPr>
          <p:nvPr userDrawn="1"/>
        </p:nvSpPr>
        <p:spPr bwMode="auto">
          <a:xfrm>
            <a:off x="0" y="59753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Lato" panose="020F0502020204030203"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Rectangle 19">
            <a:extLst>
              <a:ext uri="{FF2B5EF4-FFF2-40B4-BE49-F238E27FC236}">
                <a16:creationId xmlns:a16="http://schemas.microsoft.com/office/drawing/2014/main" id="{8361CB58-D4AF-0599-2709-D19A4BEA40FE}"/>
              </a:ext>
            </a:extLst>
          </p:cNvPr>
          <p:cNvSpPr>
            <a:spLocks noChangeArrowheads="1"/>
          </p:cNvSpPr>
          <p:nvPr userDrawn="1"/>
        </p:nvSpPr>
        <p:spPr bwMode="auto">
          <a:xfrm>
            <a:off x="0" y="67833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800" b="0" i="0" u="none" strike="noStrike" cap="none" normalizeH="0" baseline="0">
                <a:ln>
                  <a:noFill/>
                </a:ln>
                <a:solidFill>
                  <a:schemeClr val="tx1"/>
                </a:solidFill>
                <a:effectLst/>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cxnSp>
        <p:nvCxnSpPr>
          <p:cNvPr id="2" name="Straight Connector 1">
            <a:extLst>
              <a:ext uri="{FF2B5EF4-FFF2-40B4-BE49-F238E27FC236}">
                <a16:creationId xmlns:a16="http://schemas.microsoft.com/office/drawing/2014/main" id="{B9213302-84C6-C505-43A7-F45CA6E5A4BB}"/>
              </a:ext>
            </a:extLst>
          </p:cNvPr>
          <p:cNvCxnSpPr>
            <a:cxnSpLocks/>
          </p:cNvCxnSpPr>
          <p:nvPr userDrawn="1"/>
        </p:nvCxnSpPr>
        <p:spPr>
          <a:xfrm>
            <a:off x="453611" y="5939657"/>
            <a:ext cx="1138740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17">
            <a:extLst>
              <a:ext uri="{FF2B5EF4-FFF2-40B4-BE49-F238E27FC236}">
                <a16:creationId xmlns:a16="http://schemas.microsoft.com/office/drawing/2014/main" id="{D2B6EB41-DC81-9F9B-0350-CB93B243527B}"/>
              </a:ext>
            </a:extLst>
          </p:cNvPr>
          <p:cNvGrpSpPr/>
          <p:nvPr userDrawn="1"/>
        </p:nvGrpSpPr>
        <p:grpSpPr>
          <a:xfrm>
            <a:off x="645112" y="6002016"/>
            <a:ext cx="11075833" cy="719014"/>
            <a:chOff x="4807898" y="5186953"/>
            <a:chExt cx="8729732" cy="719014"/>
          </a:xfrm>
        </p:grpSpPr>
        <p:sp>
          <p:nvSpPr>
            <p:cNvPr id="11" name="Title 1">
              <a:extLst>
                <a:ext uri="{FF2B5EF4-FFF2-40B4-BE49-F238E27FC236}">
                  <a16:creationId xmlns:a16="http://schemas.microsoft.com/office/drawing/2014/main" id="{4CA1EC98-E659-A63A-CF34-6601C7A7D338}"/>
                </a:ext>
              </a:extLst>
            </p:cNvPr>
            <p:cNvSpPr txBox="1"/>
            <p:nvPr/>
          </p:nvSpPr>
          <p:spPr>
            <a:xfrm>
              <a:off x="5692490" y="5186953"/>
              <a:ext cx="7845140" cy="680830"/>
            </a:xfrm>
            <a:prstGeom prst="rect">
              <a:avLst/>
            </a:prstGeom>
            <a:noFill/>
            <a:ln cap="flat">
              <a:noFill/>
            </a:ln>
          </p:spPr>
          <p:txBody>
            <a:bodyPr vert="horz" wrap="square" lIns="91440" tIns="45720" rIns="91440" bIns="45720" anchor="b" anchorCtr="0" compatLnSpc="1">
              <a:noAutofit/>
            </a:bodyPr>
            <a:lstStyle/>
            <a:p>
              <a:pPr marL="0" marR="0" lvl="0" indent="0" algn="l" defTabSz="914400" rtl="0" fontAlgn="auto" hangingPunct="1">
                <a:lnSpc>
                  <a:spcPct val="90000"/>
                </a:lnSpc>
                <a:spcBef>
                  <a:spcPts val="600"/>
                </a:spcBef>
                <a:spcAft>
                  <a:spcPts val="600"/>
                </a:spcAft>
                <a:buNone/>
                <a:tabLst/>
                <a:defRPr sz="1800" b="0" i="0" u="none" strike="noStrike" kern="0" cap="none" spc="0" baseline="0">
                  <a:solidFill>
                    <a:srgbClr val="000000"/>
                  </a:solidFill>
                  <a:uFillTx/>
                </a:defRPr>
              </a:pPr>
              <a:r>
                <a:rPr lang="en-US" sz="1200" b="0" i="0" u="none" strike="noStrike" kern="1200" cap="none" spc="0" baseline="0">
                  <a:solidFill>
                    <a:srgbClr val="44546A"/>
                  </a:solidFill>
                  <a:uFillTx/>
                  <a:latin typeface="+mj-lt"/>
                </a:rPr>
                <a:t>Co-funded by the European Union under project ID101077033. Views and opinions expressed are however those of the author(s) only and do not necessarily reflect those of the European Union or CINEA. Neither the European Union nor the granting authority can be held responsible for them.</a:t>
              </a:r>
            </a:p>
          </p:txBody>
        </p:sp>
        <p:pic>
          <p:nvPicPr>
            <p:cNvPr id="12" name="Picture 18">
              <a:extLst>
                <a:ext uri="{FF2B5EF4-FFF2-40B4-BE49-F238E27FC236}">
                  <a16:creationId xmlns:a16="http://schemas.microsoft.com/office/drawing/2014/main" id="{0DCAD882-32C1-6858-E121-94BB2F78B6FC}"/>
                </a:ext>
              </a:extLst>
            </p:cNvPr>
            <p:cNvPicPr>
              <a:picLocks noChangeAspect="1"/>
            </p:cNvPicPr>
            <p:nvPr/>
          </p:nvPicPr>
          <p:blipFill>
            <a:blip r:embed="rId3"/>
            <a:srcRect/>
            <a:stretch>
              <a:fillRect/>
            </a:stretch>
          </p:blipFill>
          <p:spPr>
            <a:xfrm>
              <a:off x="4807898" y="5225133"/>
              <a:ext cx="849380" cy="680834"/>
            </a:xfrm>
            <a:prstGeom prst="rect">
              <a:avLst/>
            </a:prstGeom>
            <a:noFill/>
            <a:ln cap="flat">
              <a:noFill/>
            </a:ln>
          </p:spPr>
        </p:pic>
      </p:grpSp>
      <p:pic>
        <p:nvPicPr>
          <p:cNvPr id="3" name="Picture 2" descr="Logo&#10;&#10;Description automatically generated">
            <a:extLst>
              <a:ext uri="{FF2B5EF4-FFF2-40B4-BE49-F238E27FC236}">
                <a16:creationId xmlns:a16="http://schemas.microsoft.com/office/drawing/2014/main" id="{1CC1A1F2-D8FD-7465-C974-FBC531D72F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8536" y="360996"/>
            <a:ext cx="3303259" cy="927094"/>
          </a:xfrm>
          <a:prstGeom prst="rect">
            <a:avLst/>
          </a:prstGeom>
        </p:spPr>
      </p:pic>
    </p:spTree>
    <p:extLst>
      <p:ext uri="{BB962C8B-B14F-4D97-AF65-F5344CB8AC3E}">
        <p14:creationId xmlns:p14="http://schemas.microsoft.com/office/powerpoint/2010/main" val="3355347737"/>
      </p:ext>
    </p:extLst>
  </p:cSld>
  <p:clrMap bg1="lt1" tx1="dk1" bg2="lt2" tx2="dk2" accent1="accent1" accent2="accent2" accent3="accent3" accent4="accent4" accent5="accent5" accent6="accent6" hlink="hlink" folHlink="folHlink"/>
  <p:sldLayoutIdLst>
    <p:sldLayoutId id="214748365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9DAE6078-A682-BBA4-DDD0-7942466C8AF7}"/>
              </a:ext>
            </a:extLst>
          </p:cNvPr>
          <p:cNvSpPr txBox="1"/>
          <p:nvPr/>
        </p:nvSpPr>
        <p:spPr>
          <a:xfrm>
            <a:off x="2166707" y="2879917"/>
            <a:ext cx="7429875" cy="375836"/>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chemeClr val="tx1"/>
                </a:solidFill>
                <a:uFillTx/>
                <a:latin typeface="+mj-lt"/>
              </a:rPr>
              <a:t>For more info, follow our hashtag, visit our website or contact us:</a:t>
            </a:r>
            <a:endParaRPr lang="en-DE" sz="2400" b="0" i="0" u="none" strike="noStrike" kern="1200" cap="none" spc="0" baseline="0">
              <a:solidFill>
                <a:schemeClr val="tx1"/>
              </a:solidFill>
              <a:uFillTx/>
              <a:latin typeface="+mj-lt"/>
            </a:endParaRPr>
          </a:p>
        </p:txBody>
      </p:sp>
      <p:pic>
        <p:nvPicPr>
          <p:cNvPr id="8" name="Picture 22" descr="Icon&#10;&#10;Description automatically generated">
            <a:extLst>
              <a:ext uri="{FF2B5EF4-FFF2-40B4-BE49-F238E27FC236}">
                <a16:creationId xmlns:a16="http://schemas.microsoft.com/office/drawing/2014/main" id="{2B582C1D-DC6E-644F-9C2E-F2002646552A}"/>
              </a:ext>
            </a:extLst>
          </p:cNvPr>
          <p:cNvPicPr>
            <a:picLocks noChangeAspect="1"/>
          </p:cNvPicPr>
          <p:nvPr/>
        </p:nvPicPr>
        <p:blipFill>
          <a:blip r:embed="rId4">
            <a:duotone>
              <a:prstClr val="black"/>
              <a:schemeClr val="accent1">
                <a:tint val="45000"/>
                <a:satMod val="400000"/>
              </a:schemeClr>
            </a:duotone>
          </a:blip>
          <a:stretch>
            <a:fillRect/>
          </a:stretch>
        </p:blipFill>
        <p:spPr>
          <a:xfrm>
            <a:off x="2266120" y="4811215"/>
            <a:ext cx="359999" cy="359999"/>
          </a:xfrm>
          <a:prstGeom prst="rect">
            <a:avLst/>
          </a:prstGeom>
          <a:noFill/>
          <a:ln cap="flat">
            <a:noFill/>
          </a:ln>
        </p:spPr>
      </p:pic>
      <p:pic>
        <p:nvPicPr>
          <p:cNvPr id="9" name="Picture 24" descr="Icon&#10;&#10;Description automatically generated">
            <a:extLst>
              <a:ext uri="{FF2B5EF4-FFF2-40B4-BE49-F238E27FC236}">
                <a16:creationId xmlns:a16="http://schemas.microsoft.com/office/drawing/2014/main" id="{EFD6D79E-4AA0-FCAE-DB32-04C342C2A311}"/>
              </a:ext>
            </a:extLst>
          </p:cNvPr>
          <p:cNvPicPr>
            <a:picLocks noChangeAspect="1"/>
          </p:cNvPicPr>
          <p:nvPr/>
        </p:nvPicPr>
        <p:blipFill>
          <a:blip r:embed="rId5">
            <a:duotone>
              <a:prstClr val="black"/>
              <a:schemeClr val="accent1">
                <a:tint val="45000"/>
                <a:satMod val="400000"/>
              </a:schemeClr>
            </a:duotone>
          </a:blip>
          <a:stretch>
            <a:fillRect/>
          </a:stretch>
        </p:blipFill>
        <p:spPr>
          <a:xfrm>
            <a:off x="2266120" y="4343237"/>
            <a:ext cx="359999" cy="359999"/>
          </a:xfrm>
          <a:prstGeom prst="rect">
            <a:avLst/>
          </a:prstGeom>
          <a:noFill/>
          <a:ln cap="flat">
            <a:noFill/>
          </a:ln>
        </p:spPr>
      </p:pic>
      <p:pic>
        <p:nvPicPr>
          <p:cNvPr id="13" name="Picture 12" descr="Twitter logo history | Creative Freedom">
            <a:extLst>
              <a:ext uri="{FF2B5EF4-FFF2-40B4-BE49-F238E27FC236}">
                <a16:creationId xmlns:a16="http://schemas.microsoft.com/office/drawing/2014/main" id="{98D875EC-3500-704D-CB5B-603CAE0AF0FC}"/>
              </a:ext>
            </a:extLst>
          </p:cNvPr>
          <p:cNvPicPr>
            <a:picLocks noChangeAspect="1"/>
          </p:cNvPicPr>
          <p:nvPr userDrawn="1"/>
        </p:nvPicPr>
        <p:blipFill>
          <a:blip r:embed="rId6" cstate="screen">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195450" y="3881486"/>
            <a:ext cx="442897" cy="359998"/>
          </a:xfrm>
          <a:prstGeom prst="rect">
            <a:avLst/>
          </a:prstGeom>
          <a:noFill/>
          <a:ln>
            <a:noFill/>
          </a:ln>
        </p:spPr>
      </p:pic>
      <p:sp>
        <p:nvSpPr>
          <p:cNvPr id="2" name="TextBox 1">
            <a:extLst>
              <a:ext uri="{FF2B5EF4-FFF2-40B4-BE49-F238E27FC236}">
                <a16:creationId xmlns:a16="http://schemas.microsoft.com/office/drawing/2014/main" id="{C2F6F057-EAAB-ACC0-C566-B5C9C3B43E3B}"/>
              </a:ext>
            </a:extLst>
          </p:cNvPr>
          <p:cNvSpPr txBox="1"/>
          <p:nvPr userDrawn="1"/>
        </p:nvSpPr>
        <p:spPr>
          <a:xfrm>
            <a:off x="2416898" y="3847333"/>
            <a:ext cx="1712068" cy="369332"/>
          </a:xfrm>
          <a:prstGeom prst="rect">
            <a:avLst/>
          </a:prstGeom>
          <a:noFill/>
        </p:spPr>
        <p:txBody>
          <a:bodyPr wrap="square">
            <a:spAutoFit/>
          </a:bodyPr>
          <a:lstStyle/>
          <a:p>
            <a:pPr algn="ctr">
              <a:spcBef>
                <a:spcPts val="600"/>
              </a:spcBef>
              <a:tabLst>
                <a:tab pos="2865755" algn="ctr"/>
                <a:tab pos="5731510" algn="r"/>
              </a:tabLst>
            </a:pPr>
            <a:r>
              <a:rPr lang="en-GB" sz="1800" b="1" i="0">
                <a:solidFill>
                  <a:schemeClr val="accent1"/>
                </a:solidFill>
                <a:effectLst/>
                <a:latin typeface="+mj-lt"/>
                <a:ea typeface="MS Mincho" panose="02020609040205080304" pitchFamily="49" charset="-128"/>
                <a:cs typeface="Times New Roman" panose="02020603050405020304" pitchFamily="18" charset="0"/>
              </a:rPr>
              <a:t>#InEExS</a:t>
            </a:r>
            <a:endParaRPr lang="en-GB" sz="1800" i="0">
              <a:solidFill>
                <a:schemeClr val="accent1"/>
              </a:solidFill>
              <a:effectLst/>
              <a:latin typeface="+mj-lt"/>
              <a:ea typeface="MS Mincho" panose="02020609040205080304" pitchFamily="49" charset="-128"/>
              <a:cs typeface="Times New Roman" panose="02020603050405020304" pitchFamily="18" charset="0"/>
            </a:endParaRPr>
          </a:p>
        </p:txBody>
      </p:sp>
      <p:sp>
        <p:nvSpPr>
          <p:cNvPr id="11" name="Title 6">
            <a:extLst>
              <a:ext uri="{FF2B5EF4-FFF2-40B4-BE49-F238E27FC236}">
                <a16:creationId xmlns:a16="http://schemas.microsoft.com/office/drawing/2014/main" id="{480A2E72-410D-8717-493F-29CB8149B662}"/>
              </a:ext>
            </a:extLst>
          </p:cNvPr>
          <p:cNvSpPr txBox="1">
            <a:spLocks/>
          </p:cNvSpPr>
          <p:nvPr userDrawn="1"/>
        </p:nvSpPr>
        <p:spPr>
          <a:xfrm>
            <a:off x="1109869" y="1569142"/>
            <a:ext cx="9970102" cy="1017942"/>
          </a:xfrm>
          <a:prstGeom prst="rect">
            <a:avLst/>
          </a:prstGeom>
        </p:spPr>
        <p:txBody>
          <a:bodyPr/>
          <a:lstStyle>
            <a:lvl1pPr marL="0" indent="0" algn="ctr" defTabSz="914400" rtl="0" eaLnBrk="1" latinLnBrk="0" hangingPunct="1">
              <a:lnSpc>
                <a:spcPct val="150000"/>
              </a:lnSpc>
              <a:spcBef>
                <a:spcPts val="1000"/>
              </a:spcBef>
              <a:buFont typeface="Arial"/>
              <a:buNone/>
              <a:defRPr lang="en-US" sz="4400" b="1" i="0" kern="1200" spc="300" dirty="0">
                <a:solidFill>
                  <a:schemeClr val="tx1"/>
                </a:solidFill>
                <a:effectLst/>
                <a:latin typeface="+mn-lt"/>
                <a:ea typeface="Open Sans" charset="0"/>
                <a:cs typeface="Arial" panose="020B0604020202020204" pitchFamily="34" charset="0"/>
              </a:defRPr>
            </a:lvl1pPr>
          </a:lstStyle>
          <a:p>
            <a:r>
              <a:rPr lang="en-GB"/>
              <a:t>THANK YOU!</a:t>
            </a:r>
          </a:p>
        </p:txBody>
      </p:sp>
      <p:cxnSp>
        <p:nvCxnSpPr>
          <p:cNvPr id="12" name="Straight Connector 11">
            <a:extLst>
              <a:ext uri="{FF2B5EF4-FFF2-40B4-BE49-F238E27FC236}">
                <a16:creationId xmlns:a16="http://schemas.microsoft.com/office/drawing/2014/main" id="{E6742BE8-1C28-6796-3E01-12C650B287BE}"/>
              </a:ext>
            </a:extLst>
          </p:cNvPr>
          <p:cNvCxnSpPr>
            <a:cxnSpLocks/>
          </p:cNvCxnSpPr>
          <p:nvPr userDrawn="1"/>
        </p:nvCxnSpPr>
        <p:spPr>
          <a:xfrm>
            <a:off x="453611" y="5939657"/>
            <a:ext cx="1138740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Group 17">
            <a:extLst>
              <a:ext uri="{FF2B5EF4-FFF2-40B4-BE49-F238E27FC236}">
                <a16:creationId xmlns:a16="http://schemas.microsoft.com/office/drawing/2014/main" id="{2D1EB0EE-C5A2-7E8B-B663-82CF151CDE02}"/>
              </a:ext>
            </a:extLst>
          </p:cNvPr>
          <p:cNvGrpSpPr/>
          <p:nvPr userDrawn="1"/>
        </p:nvGrpSpPr>
        <p:grpSpPr>
          <a:xfrm>
            <a:off x="645112" y="6002016"/>
            <a:ext cx="11075833" cy="719014"/>
            <a:chOff x="4807898" y="5186953"/>
            <a:chExt cx="8729732" cy="719014"/>
          </a:xfrm>
        </p:grpSpPr>
        <p:sp>
          <p:nvSpPr>
            <p:cNvPr id="15" name="Title 1">
              <a:extLst>
                <a:ext uri="{FF2B5EF4-FFF2-40B4-BE49-F238E27FC236}">
                  <a16:creationId xmlns:a16="http://schemas.microsoft.com/office/drawing/2014/main" id="{8C2FF9D1-1B5D-5157-684D-4697EB246CAE}"/>
                </a:ext>
              </a:extLst>
            </p:cNvPr>
            <p:cNvSpPr txBox="1"/>
            <p:nvPr/>
          </p:nvSpPr>
          <p:spPr>
            <a:xfrm>
              <a:off x="5692490" y="5186953"/>
              <a:ext cx="7845140" cy="680830"/>
            </a:xfrm>
            <a:prstGeom prst="rect">
              <a:avLst/>
            </a:prstGeom>
            <a:noFill/>
            <a:ln cap="flat">
              <a:noFill/>
            </a:ln>
          </p:spPr>
          <p:txBody>
            <a:bodyPr vert="horz" wrap="square" lIns="91440" tIns="45720" rIns="91440" bIns="45720" anchor="b" anchorCtr="0" compatLnSpc="1">
              <a:noAutofit/>
            </a:bodyPr>
            <a:lstStyle/>
            <a:p>
              <a:pPr marL="0" marR="0" lvl="0" indent="0" algn="l" defTabSz="914400" rtl="0" fontAlgn="auto" hangingPunct="1">
                <a:lnSpc>
                  <a:spcPct val="90000"/>
                </a:lnSpc>
                <a:spcBef>
                  <a:spcPts val="600"/>
                </a:spcBef>
                <a:spcAft>
                  <a:spcPts val="600"/>
                </a:spcAft>
                <a:buNone/>
                <a:tabLst/>
                <a:defRPr sz="1800" b="0" i="0" u="none" strike="noStrike" kern="0" cap="none" spc="0" baseline="0">
                  <a:solidFill>
                    <a:srgbClr val="000000"/>
                  </a:solidFill>
                  <a:uFillTx/>
                </a:defRPr>
              </a:pPr>
              <a:r>
                <a:rPr lang="en-US" sz="1200" b="0" i="0" u="none" strike="noStrike" kern="1200" cap="none" spc="0" baseline="0">
                  <a:solidFill>
                    <a:srgbClr val="44546A"/>
                  </a:solidFill>
                  <a:uFillTx/>
                  <a:latin typeface="+mj-lt"/>
                </a:rPr>
                <a:t>Co-funded by the European Union under project ID101077033. Views and opinions expressed are however those of the author(s) only and do not necessarily reflect those of the European Union or CINEA. Neither the European Union nor the granting authority can be held responsible for them.</a:t>
              </a:r>
            </a:p>
          </p:txBody>
        </p:sp>
        <p:pic>
          <p:nvPicPr>
            <p:cNvPr id="16" name="Picture 18">
              <a:extLst>
                <a:ext uri="{FF2B5EF4-FFF2-40B4-BE49-F238E27FC236}">
                  <a16:creationId xmlns:a16="http://schemas.microsoft.com/office/drawing/2014/main" id="{440A5561-01FA-C6CE-111D-3A6244DB8891}"/>
                </a:ext>
              </a:extLst>
            </p:cNvPr>
            <p:cNvPicPr>
              <a:picLocks noChangeAspect="1"/>
            </p:cNvPicPr>
            <p:nvPr/>
          </p:nvPicPr>
          <p:blipFill>
            <a:blip r:embed="rId7"/>
            <a:srcRect/>
            <a:stretch>
              <a:fillRect/>
            </a:stretch>
          </p:blipFill>
          <p:spPr>
            <a:xfrm>
              <a:off x="4807898" y="5225133"/>
              <a:ext cx="849380" cy="680834"/>
            </a:xfrm>
            <a:prstGeom prst="rect">
              <a:avLst/>
            </a:prstGeom>
            <a:noFill/>
            <a:ln cap="flat">
              <a:noFill/>
            </a:ln>
          </p:spPr>
        </p:pic>
      </p:grpSp>
      <p:pic>
        <p:nvPicPr>
          <p:cNvPr id="3" name="Picture 2" descr="Logo&#10;&#10;Description automatically generated">
            <a:extLst>
              <a:ext uri="{FF2B5EF4-FFF2-40B4-BE49-F238E27FC236}">
                <a16:creationId xmlns:a16="http://schemas.microsoft.com/office/drawing/2014/main" id="{D622597D-6825-D3DC-72CE-34417306FB1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34461" y="400391"/>
            <a:ext cx="3120918" cy="875918"/>
          </a:xfrm>
          <a:prstGeom prst="rect">
            <a:avLst/>
          </a:prstGeom>
        </p:spPr>
      </p:pic>
      <p:sp>
        <p:nvSpPr>
          <p:cNvPr id="4" name="TextBox 3">
            <a:extLst>
              <a:ext uri="{FF2B5EF4-FFF2-40B4-BE49-F238E27FC236}">
                <a16:creationId xmlns:a16="http://schemas.microsoft.com/office/drawing/2014/main" id="{F19EEF3A-6D95-C661-33CF-044B24232EFF}"/>
              </a:ext>
            </a:extLst>
          </p:cNvPr>
          <p:cNvSpPr txBox="1"/>
          <p:nvPr userDrawn="1"/>
        </p:nvSpPr>
        <p:spPr>
          <a:xfrm>
            <a:off x="2527729" y="4315224"/>
            <a:ext cx="4103975" cy="383375"/>
          </a:xfrm>
          <a:prstGeom prst="rect">
            <a:avLst/>
          </a:prstGeom>
          <a:noFill/>
        </p:spPr>
        <p:txBody>
          <a:bodyPr wrap="square">
            <a:spAutoFit/>
          </a:bodyPr>
          <a:lstStyle>
            <a:defPPr>
              <a:defRPr lang="en-US"/>
            </a:defPPr>
            <a:lvl1pPr algn="ctr">
              <a:spcBef>
                <a:spcPts val="600"/>
              </a:spcBef>
              <a:tabLst>
                <a:tab pos="2865755" algn="ctr"/>
                <a:tab pos="5731510" algn="r"/>
              </a:tabLst>
              <a:defRPr b="1" i="0">
                <a:solidFill>
                  <a:schemeClr val="accent1"/>
                </a:solidFill>
                <a:effectLst/>
                <a:latin typeface="+mj-lt"/>
                <a:ea typeface="MS Mincho" panose="02020609040205080304" pitchFamily="49" charset="-128"/>
                <a:cs typeface="Times New Roman" panose="02020603050405020304" pitchFamily="18" charset="0"/>
              </a:defRPr>
            </a:lvl1pPr>
          </a:lstStyle>
          <a:p>
            <a:pPr lvl="0"/>
            <a:r>
              <a:rPr lang="en-GB">
                <a:hlinkClick r:id="rId9"/>
              </a:rPr>
              <a:t>https://ieecp.org/projects/ineexs/</a:t>
            </a:r>
            <a:endParaRPr lang="en-GB"/>
          </a:p>
        </p:txBody>
      </p:sp>
    </p:spTree>
    <p:extLst>
      <p:ext uri="{BB962C8B-B14F-4D97-AF65-F5344CB8AC3E}">
        <p14:creationId xmlns:p14="http://schemas.microsoft.com/office/powerpoint/2010/main" val="3389111530"/>
      </p:ext>
    </p:extLst>
  </p:cSld>
  <p:clrMap bg1="lt1" tx1="dk1" bg2="lt2" tx2="dk2" accent1="accent1" accent2="accent2" accent3="accent3" accent4="accent4" accent5="accent5" accent6="accent6" hlink="hlink" folHlink="folHlink"/>
  <p:sldLayoutIdLst>
    <p:sldLayoutId id="2147483661" r:id="rId1"/>
    <p:sldLayoutId id="21474836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itle 6">
            <a:extLst>
              <a:ext uri="{FF2B5EF4-FFF2-40B4-BE49-F238E27FC236}">
                <a16:creationId xmlns:a16="http://schemas.microsoft.com/office/drawing/2014/main" id="{480A2E72-410D-8717-493F-29CB8149B662}"/>
              </a:ext>
            </a:extLst>
          </p:cNvPr>
          <p:cNvSpPr txBox="1">
            <a:spLocks/>
          </p:cNvSpPr>
          <p:nvPr userDrawn="1"/>
        </p:nvSpPr>
        <p:spPr>
          <a:xfrm>
            <a:off x="1109869" y="1569142"/>
            <a:ext cx="9970102" cy="1017942"/>
          </a:xfrm>
          <a:prstGeom prst="rect">
            <a:avLst/>
          </a:prstGeom>
        </p:spPr>
        <p:txBody>
          <a:bodyPr/>
          <a:lstStyle>
            <a:lvl1pPr marL="0" indent="0" algn="ctr" defTabSz="914400" rtl="0" eaLnBrk="1" latinLnBrk="0" hangingPunct="1">
              <a:lnSpc>
                <a:spcPct val="150000"/>
              </a:lnSpc>
              <a:spcBef>
                <a:spcPts val="1000"/>
              </a:spcBef>
              <a:buFont typeface="Arial"/>
              <a:buNone/>
              <a:defRPr lang="en-US" sz="4400" b="1" i="0" kern="1200" spc="300" dirty="0">
                <a:solidFill>
                  <a:schemeClr val="tx1"/>
                </a:solidFill>
                <a:effectLst/>
                <a:latin typeface="+mn-lt"/>
                <a:ea typeface="Open Sans" charset="0"/>
                <a:cs typeface="Arial" panose="020B0604020202020204" pitchFamily="34" charset="0"/>
              </a:defRPr>
            </a:lvl1pPr>
          </a:lstStyle>
          <a:p>
            <a:r>
              <a:rPr lang="en-GB"/>
              <a:t>PARTNERS</a:t>
            </a:r>
          </a:p>
        </p:txBody>
      </p:sp>
      <p:cxnSp>
        <p:nvCxnSpPr>
          <p:cNvPr id="12" name="Straight Connector 11">
            <a:extLst>
              <a:ext uri="{FF2B5EF4-FFF2-40B4-BE49-F238E27FC236}">
                <a16:creationId xmlns:a16="http://schemas.microsoft.com/office/drawing/2014/main" id="{E6742BE8-1C28-6796-3E01-12C650B287BE}"/>
              </a:ext>
            </a:extLst>
          </p:cNvPr>
          <p:cNvCxnSpPr>
            <a:cxnSpLocks/>
          </p:cNvCxnSpPr>
          <p:nvPr userDrawn="1"/>
        </p:nvCxnSpPr>
        <p:spPr>
          <a:xfrm>
            <a:off x="453611" y="5939657"/>
            <a:ext cx="1138740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Group 17">
            <a:extLst>
              <a:ext uri="{FF2B5EF4-FFF2-40B4-BE49-F238E27FC236}">
                <a16:creationId xmlns:a16="http://schemas.microsoft.com/office/drawing/2014/main" id="{2D1EB0EE-C5A2-7E8B-B663-82CF151CDE02}"/>
              </a:ext>
            </a:extLst>
          </p:cNvPr>
          <p:cNvGrpSpPr/>
          <p:nvPr userDrawn="1"/>
        </p:nvGrpSpPr>
        <p:grpSpPr>
          <a:xfrm>
            <a:off x="645112" y="6002016"/>
            <a:ext cx="11075833" cy="719014"/>
            <a:chOff x="4807898" y="5186953"/>
            <a:chExt cx="8729732" cy="719014"/>
          </a:xfrm>
        </p:grpSpPr>
        <p:sp>
          <p:nvSpPr>
            <p:cNvPr id="15" name="Title 1">
              <a:extLst>
                <a:ext uri="{FF2B5EF4-FFF2-40B4-BE49-F238E27FC236}">
                  <a16:creationId xmlns:a16="http://schemas.microsoft.com/office/drawing/2014/main" id="{8C2FF9D1-1B5D-5157-684D-4697EB246CAE}"/>
                </a:ext>
              </a:extLst>
            </p:cNvPr>
            <p:cNvSpPr txBox="1"/>
            <p:nvPr/>
          </p:nvSpPr>
          <p:spPr>
            <a:xfrm>
              <a:off x="5692490" y="5186953"/>
              <a:ext cx="7845140" cy="680830"/>
            </a:xfrm>
            <a:prstGeom prst="rect">
              <a:avLst/>
            </a:prstGeom>
            <a:noFill/>
            <a:ln cap="flat">
              <a:noFill/>
            </a:ln>
          </p:spPr>
          <p:txBody>
            <a:bodyPr vert="horz" wrap="square" lIns="91440" tIns="45720" rIns="91440" bIns="45720" anchor="b" anchorCtr="0" compatLnSpc="1">
              <a:noAutofit/>
            </a:bodyPr>
            <a:lstStyle/>
            <a:p>
              <a:pPr marL="0" marR="0" lvl="0" indent="0" algn="l" defTabSz="914400" rtl="0" fontAlgn="auto" hangingPunct="1">
                <a:lnSpc>
                  <a:spcPct val="90000"/>
                </a:lnSpc>
                <a:spcBef>
                  <a:spcPts val="600"/>
                </a:spcBef>
                <a:spcAft>
                  <a:spcPts val="600"/>
                </a:spcAft>
                <a:buNone/>
                <a:tabLst/>
                <a:defRPr sz="1800" b="0" i="0" u="none" strike="noStrike" kern="0" cap="none" spc="0" baseline="0">
                  <a:solidFill>
                    <a:srgbClr val="000000"/>
                  </a:solidFill>
                  <a:uFillTx/>
                </a:defRPr>
              </a:pPr>
              <a:r>
                <a:rPr lang="en-US" sz="1200" b="0" i="0" u="none" strike="noStrike" kern="1200" cap="none" spc="0" baseline="0">
                  <a:solidFill>
                    <a:srgbClr val="44546A"/>
                  </a:solidFill>
                  <a:uFillTx/>
                  <a:latin typeface="+mj-lt"/>
                </a:rPr>
                <a:t>Co-funded by the European Union under project ID101077033. Views and opinions expressed are however those of the author(s) only and do not necessarily reflect those of the European Union or CINEA. Neither the European Union nor the granting authority can be held responsible for them.</a:t>
              </a:r>
            </a:p>
          </p:txBody>
        </p:sp>
        <p:pic>
          <p:nvPicPr>
            <p:cNvPr id="16" name="Picture 18">
              <a:extLst>
                <a:ext uri="{FF2B5EF4-FFF2-40B4-BE49-F238E27FC236}">
                  <a16:creationId xmlns:a16="http://schemas.microsoft.com/office/drawing/2014/main" id="{440A5561-01FA-C6CE-111D-3A6244DB8891}"/>
                </a:ext>
              </a:extLst>
            </p:cNvPr>
            <p:cNvPicPr>
              <a:picLocks noChangeAspect="1"/>
            </p:cNvPicPr>
            <p:nvPr/>
          </p:nvPicPr>
          <p:blipFill>
            <a:blip r:embed="rId3"/>
            <a:srcRect/>
            <a:stretch>
              <a:fillRect/>
            </a:stretch>
          </p:blipFill>
          <p:spPr>
            <a:xfrm>
              <a:off x="4807898" y="5225133"/>
              <a:ext cx="849380" cy="680834"/>
            </a:xfrm>
            <a:prstGeom prst="rect">
              <a:avLst/>
            </a:prstGeom>
            <a:noFill/>
            <a:ln cap="flat">
              <a:noFill/>
            </a:ln>
          </p:spPr>
        </p:pic>
      </p:grpSp>
      <p:pic>
        <p:nvPicPr>
          <p:cNvPr id="2057" name="Picture 3" descr="Logo&#10;&#10;Description automatically generated">
            <a:extLst>
              <a:ext uri="{FF2B5EF4-FFF2-40B4-BE49-F238E27FC236}">
                <a16:creationId xmlns:a16="http://schemas.microsoft.com/office/drawing/2014/main" id="{8C5F60CF-9D77-AFEC-2155-72FBCFB7605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91173" y="3998048"/>
            <a:ext cx="2003425" cy="5588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666" descr="A picture containing text&#10;&#10;Description automatically generated">
            <a:extLst>
              <a:ext uri="{FF2B5EF4-FFF2-40B4-BE49-F238E27FC236}">
                <a16:creationId xmlns:a16="http://schemas.microsoft.com/office/drawing/2014/main" id="{C57C0381-736E-C0BB-A98B-A5B45205E4FE}"/>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40166" y="2821321"/>
            <a:ext cx="1830848" cy="91439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
            <a:extLst>
              <a:ext uri="{FF2B5EF4-FFF2-40B4-BE49-F238E27FC236}">
                <a16:creationId xmlns:a16="http://schemas.microsoft.com/office/drawing/2014/main" id="{479F35BA-D586-27F4-4E03-F66A3CDBA7B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040903" y="2746373"/>
            <a:ext cx="12192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2">
            <a:extLst>
              <a:ext uri="{FF2B5EF4-FFF2-40B4-BE49-F238E27FC236}">
                <a16:creationId xmlns:a16="http://schemas.microsoft.com/office/drawing/2014/main" id="{93D58BAE-07B2-543A-B644-1253674DD5D7}"/>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602308" y="4019737"/>
            <a:ext cx="1706563" cy="4349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15">
            <a:extLst>
              <a:ext uri="{FF2B5EF4-FFF2-40B4-BE49-F238E27FC236}">
                <a16:creationId xmlns:a16="http://schemas.microsoft.com/office/drawing/2014/main" id="{7F6068FA-BA61-A2CF-8DAF-04CC1DF01DB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601357" y="2868165"/>
            <a:ext cx="2068513" cy="7016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16" descr="Logo, company name&#10;&#10;Description automatically generated">
            <a:extLst>
              <a:ext uri="{FF2B5EF4-FFF2-40B4-BE49-F238E27FC236}">
                <a16:creationId xmlns:a16="http://schemas.microsoft.com/office/drawing/2014/main" id="{7626AE5D-0188-F106-A5D4-A0A76B55ADD1}"/>
              </a:ext>
            </a:extLst>
          </p:cNvPr>
          <p:cNvPicPr>
            <a:picLocks noChangeAspect="1" noChangeArrowheads="1"/>
          </p:cNvPicPr>
          <p:nvPr userDrawn="1"/>
        </p:nvPicPr>
        <p:blipFill rotWithShape="1">
          <a:blip r:embed="rId9">
            <a:extLst>
              <a:ext uri="{28A0092B-C50C-407E-A947-70E740481C1C}">
                <a14:useLocalDpi xmlns:a14="http://schemas.microsoft.com/office/drawing/2010/main" val="0"/>
              </a:ext>
            </a:extLst>
          </a:blip>
          <a:srcRect t="22532" b="19749"/>
          <a:stretch/>
        </p:blipFill>
        <p:spPr bwMode="auto">
          <a:xfrm>
            <a:off x="5901501" y="3783570"/>
            <a:ext cx="2281238" cy="91079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1" descr="Icon&#10;&#10;Description automatically generated">
            <a:extLst>
              <a:ext uri="{FF2B5EF4-FFF2-40B4-BE49-F238E27FC236}">
                <a16:creationId xmlns:a16="http://schemas.microsoft.com/office/drawing/2014/main" id="{4F68A184-75B2-7B55-FEB6-14F2637718EC}"/>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839525" y="3876415"/>
            <a:ext cx="1698625" cy="51435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17" descr="12.INLECOM - PILOTING H2020 Project">
            <a:extLst>
              <a:ext uri="{FF2B5EF4-FFF2-40B4-BE49-F238E27FC236}">
                <a16:creationId xmlns:a16="http://schemas.microsoft.com/office/drawing/2014/main" id="{F6F1162C-1960-596D-87F8-A2C45BADD16F}"/>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484199" y="5036767"/>
            <a:ext cx="1900238" cy="333375"/>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2" descr="Icon&#10;&#10;Description automatically generated with medium confidence">
            <a:extLst>
              <a:ext uri="{FF2B5EF4-FFF2-40B4-BE49-F238E27FC236}">
                <a16:creationId xmlns:a16="http://schemas.microsoft.com/office/drawing/2014/main" id="{AC6E7377-BC97-2950-C823-BE114775731A}"/>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894372" y="4894594"/>
            <a:ext cx="1597026" cy="7080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2" descr="Logo, company name&#10;&#10;Description automatically generated">
            <a:extLst>
              <a:ext uri="{FF2B5EF4-FFF2-40B4-BE49-F238E27FC236}">
                <a16:creationId xmlns:a16="http://schemas.microsoft.com/office/drawing/2014/main" id="{7DCAABF2-E394-BAB8-742D-98091C536B9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28080" y="4728778"/>
            <a:ext cx="1274763" cy="8937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18" descr="Text&#10;&#10;Description automatically generated">
            <a:extLst>
              <a:ext uri="{FF2B5EF4-FFF2-40B4-BE49-F238E27FC236}">
                <a16:creationId xmlns:a16="http://schemas.microsoft.com/office/drawing/2014/main" id="{85F3D57F-172D-7BB4-752A-B98F60957C2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839525" y="4732760"/>
            <a:ext cx="2020888" cy="698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2">
            <a:extLst>
              <a:ext uri="{FF2B5EF4-FFF2-40B4-BE49-F238E27FC236}">
                <a16:creationId xmlns:a16="http://schemas.microsoft.com/office/drawing/2014/main" id="{23FAC06C-FFB4-AA8A-8961-4CE20B27004C}"/>
              </a:ext>
            </a:extLst>
          </p:cNvPr>
          <p:cNvSpPr>
            <a:spLocks noChangeArrowheads="1"/>
          </p:cNvSpPr>
          <p:nvPr userDrawn="1"/>
        </p:nvSpPr>
        <p:spPr bwMode="auto">
          <a:xfrm>
            <a:off x="816091" y="23764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Rectangle 13">
            <a:extLst>
              <a:ext uri="{FF2B5EF4-FFF2-40B4-BE49-F238E27FC236}">
                <a16:creationId xmlns:a16="http://schemas.microsoft.com/office/drawing/2014/main" id="{B40F740A-3FA5-6E29-059F-D0F53A1CDA3F}"/>
              </a:ext>
            </a:extLst>
          </p:cNvPr>
          <p:cNvSpPr>
            <a:spLocks noChangeArrowheads="1"/>
          </p:cNvSpPr>
          <p:nvPr userDrawn="1"/>
        </p:nvSpPr>
        <p:spPr bwMode="auto">
          <a:xfrm>
            <a:off x="816091" y="36179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en-US" sz="1100" b="0" i="0" u="none" strike="noStrike" cap="none" normalizeH="0" baseline="0">
                <a:ln>
                  <a:noFill/>
                </a:ln>
                <a:solidFill>
                  <a:schemeClr val="tx1"/>
                </a:solidFill>
                <a:effectLst/>
                <a:latin typeface="Arial Nova" panose="020B0504020202020204" pitchFamily="34" charset="0"/>
                <a:ea typeface="MS Mincho" panose="02020609040205080304" pitchFamily="49" charset="-128"/>
                <a:cs typeface="Times New Roman" panose="02020603050405020304" pitchFamily="18" charset="0"/>
              </a:rPr>
              <a:t> </a:t>
            </a:r>
            <a:r>
              <a:rPr kumimoji="0" lang="en-GB" altLang="en-US" sz="1100" b="0" i="0" u="none" strike="noStrike" cap="none" normalizeH="0" baseline="0">
                <a:ln>
                  <a:noFill/>
                </a:ln>
                <a:solidFill>
                  <a:schemeClr val="tx1"/>
                </a:solidFill>
                <a:effectLst/>
                <a:latin typeface="Arial Nova" panose="020B0504020202020204" pitchFamily="34" charset="0"/>
                <a:ea typeface="MS Mincho" panose="02020609040205080304" pitchFamily="49" charset="-128"/>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4" name="Rectangle 14">
            <a:extLst>
              <a:ext uri="{FF2B5EF4-FFF2-40B4-BE49-F238E27FC236}">
                <a16:creationId xmlns:a16="http://schemas.microsoft.com/office/drawing/2014/main" id="{5E8C522F-4229-2789-19E8-DE2227FB007F}"/>
              </a:ext>
            </a:extLst>
          </p:cNvPr>
          <p:cNvSpPr>
            <a:spLocks noChangeArrowheads="1"/>
          </p:cNvSpPr>
          <p:nvPr userDrawn="1"/>
        </p:nvSpPr>
        <p:spPr bwMode="auto">
          <a:xfrm>
            <a:off x="816091" y="45323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Arial Nova" panose="020B0504020202020204" pitchFamily="34" charset="0"/>
                <a:ea typeface="MS Mincho" panose="02020609040205080304" pitchFamily="49" charset="-128"/>
                <a:cs typeface="Times New Roman" panose="02020603050405020304" pitchFamily="18" charset="0"/>
              </a:rPr>
              <a:t>     </a:t>
            </a:r>
            <a:endParaRPr kumimoji="0" lang="en-GB"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7" name="Rectangle 17">
            <a:extLst>
              <a:ext uri="{FF2B5EF4-FFF2-40B4-BE49-F238E27FC236}">
                <a16:creationId xmlns:a16="http://schemas.microsoft.com/office/drawing/2014/main" id="{20F77A4B-E109-8FC2-23F1-22845D913DD9}"/>
              </a:ext>
            </a:extLst>
          </p:cNvPr>
          <p:cNvSpPr>
            <a:spLocks noChangeArrowheads="1"/>
          </p:cNvSpPr>
          <p:nvPr userDrawn="1"/>
        </p:nvSpPr>
        <p:spPr bwMode="auto">
          <a:xfrm>
            <a:off x="816091" y="58054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18">
            <a:extLst>
              <a:ext uri="{FF2B5EF4-FFF2-40B4-BE49-F238E27FC236}">
                <a16:creationId xmlns:a16="http://schemas.microsoft.com/office/drawing/2014/main" id="{D6A79450-5B15-F903-B434-0F465C9F6F4E}"/>
              </a:ext>
            </a:extLst>
          </p:cNvPr>
          <p:cNvSpPr>
            <a:spLocks noChangeArrowheads="1"/>
          </p:cNvSpPr>
          <p:nvPr userDrawn="1"/>
        </p:nvSpPr>
        <p:spPr bwMode="auto">
          <a:xfrm>
            <a:off x="816091" y="6262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 name="Picture 9" descr="domX – IoT technologies">
            <a:extLst>
              <a:ext uri="{FF2B5EF4-FFF2-40B4-BE49-F238E27FC236}">
                <a16:creationId xmlns:a16="http://schemas.microsoft.com/office/drawing/2014/main" id="{1DADC32E-5183-E8DA-99C7-FCA181A6731C}"/>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5816276" y="2993361"/>
            <a:ext cx="2223135" cy="452755"/>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10A4FFDA-BB7F-DB87-1734-7CFCA5F45DEB}"/>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275940" y="614218"/>
            <a:ext cx="3637959" cy="1021031"/>
          </a:xfrm>
          <a:prstGeom prst="rect">
            <a:avLst/>
          </a:prstGeom>
        </p:spPr>
      </p:pic>
    </p:spTree>
    <p:extLst>
      <p:ext uri="{BB962C8B-B14F-4D97-AF65-F5344CB8AC3E}">
        <p14:creationId xmlns:p14="http://schemas.microsoft.com/office/powerpoint/2010/main" val="1995136789"/>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0"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60578" y="196810"/>
            <a:ext cx="9875520" cy="13563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60578" y="1671782"/>
            <a:ext cx="10055293" cy="4424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CBE4A8EF-43E5-40C5-9028-99B59F619689}"/>
              </a:ext>
            </a:extLst>
          </p:cNvPr>
          <p:cNvCxnSpPr>
            <a:cxnSpLocks/>
          </p:cNvCxnSpPr>
          <p:nvPr userDrawn="1"/>
        </p:nvCxnSpPr>
        <p:spPr>
          <a:xfrm>
            <a:off x="171225" y="695962"/>
            <a:ext cx="504000" cy="0"/>
          </a:xfrm>
          <a:prstGeom prst="line">
            <a:avLst/>
          </a:prstGeom>
          <a:ln w="50800">
            <a:solidFill>
              <a:srgbClr val="7A11F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8CBCD70-6B2A-74D1-C03D-F2FF36DC57F4}"/>
              </a:ext>
            </a:extLst>
          </p:cNvPr>
          <p:cNvCxnSpPr>
            <a:cxnSpLocks/>
          </p:cNvCxnSpPr>
          <p:nvPr userDrawn="1"/>
        </p:nvCxnSpPr>
        <p:spPr>
          <a:xfrm>
            <a:off x="467058" y="6369961"/>
            <a:ext cx="9101815" cy="0"/>
          </a:xfrm>
          <a:prstGeom prst="line">
            <a:avLst/>
          </a:prstGeom>
          <a:ln w="50800">
            <a:solidFill>
              <a:srgbClr val="7A11FF"/>
            </a:solidFill>
          </a:ln>
        </p:spPr>
        <p:style>
          <a:lnRef idx="1">
            <a:schemeClr val="accent1"/>
          </a:lnRef>
          <a:fillRef idx="0">
            <a:schemeClr val="accent1"/>
          </a:fillRef>
          <a:effectRef idx="0">
            <a:schemeClr val="accent1"/>
          </a:effectRef>
          <a:fontRef idx="minor">
            <a:schemeClr val="tx1"/>
          </a:fontRef>
        </p:style>
      </p:cxnSp>
      <p:pic>
        <p:nvPicPr>
          <p:cNvPr id="6" name="Picture 5" descr="Icon&#10;&#10;Description automatically generated">
            <a:extLst>
              <a:ext uri="{FF2B5EF4-FFF2-40B4-BE49-F238E27FC236}">
                <a16:creationId xmlns:a16="http://schemas.microsoft.com/office/drawing/2014/main" id="{CEFE5105-8507-7962-A942-9208ABD308E9}"/>
              </a:ext>
            </a:extLst>
          </p:cNvPr>
          <p:cNvPicPr>
            <a:picLocks noChangeAspect="1"/>
          </p:cNvPicPr>
          <p:nvPr userDrawn="1"/>
        </p:nvPicPr>
        <p:blipFill>
          <a:blip r:embed="rId12">
            <a:clrChange>
              <a:clrFrom>
                <a:srgbClr val="FFFFFF"/>
              </a:clrFrom>
              <a:clrTo>
                <a:srgbClr val="FFFFFF">
                  <a:alpha val="0"/>
                </a:srgbClr>
              </a:clrTo>
            </a:clrChange>
          </a:blip>
          <a:stretch>
            <a:fillRect/>
          </a:stretch>
        </p:blipFill>
        <p:spPr>
          <a:xfrm>
            <a:off x="552015" y="525548"/>
            <a:ext cx="408563" cy="408563"/>
          </a:xfrm>
          <a:prstGeom prst="rect">
            <a:avLst/>
          </a:prstGeom>
        </p:spPr>
      </p:pic>
      <p:pic>
        <p:nvPicPr>
          <p:cNvPr id="9" name="Picture 8" descr="Logo&#10;&#10;Description automatically generated">
            <a:extLst>
              <a:ext uri="{FF2B5EF4-FFF2-40B4-BE49-F238E27FC236}">
                <a16:creationId xmlns:a16="http://schemas.microsoft.com/office/drawing/2014/main" id="{5A174D55-25B9-42AC-E91C-999BA43E356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719256" y="5957280"/>
            <a:ext cx="1884680" cy="528955"/>
          </a:xfrm>
          <a:prstGeom prst="rect">
            <a:avLst/>
          </a:prstGeom>
        </p:spPr>
      </p:pic>
    </p:spTree>
    <p:extLst>
      <p:ext uri="{BB962C8B-B14F-4D97-AF65-F5344CB8AC3E}">
        <p14:creationId xmlns:p14="http://schemas.microsoft.com/office/powerpoint/2010/main" val="312431832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notesSlide" Target="../notesSlides/notesSlide12.xml"/><Relationship Id="rId16"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image" Target="../media/image29.svg"/><Relationship Id="rId5" Type="http://schemas.openxmlformats.org/officeDocument/2006/relationships/diagramQuickStyle" Target="../diagrams/quickStyle2.xml"/><Relationship Id="rId15" Type="http://schemas.openxmlformats.org/officeDocument/2006/relationships/image" Target="../media/image33.svg"/><Relationship Id="rId10" Type="http://schemas.openxmlformats.org/officeDocument/2006/relationships/image" Target="../media/image28.png"/><Relationship Id="rId4" Type="http://schemas.openxmlformats.org/officeDocument/2006/relationships/diagramLayout" Target="../diagrams/layout2.xml"/><Relationship Id="rId9" Type="http://schemas.openxmlformats.org/officeDocument/2006/relationships/image" Target="../media/image27.svg"/><Relationship Id="rId1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953F9-D61F-4879-A76C-F40C4E28D53D}"/>
              </a:ext>
            </a:extLst>
          </p:cNvPr>
          <p:cNvSpPr>
            <a:spLocks noGrp="1"/>
          </p:cNvSpPr>
          <p:nvPr>
            <p:ph type="title"/>
          </p:nvPr>
        </p:nvSpPr>
        <p:spPr>
          <a:xfrm>
            <a:off x="1109869" y="1946501"/>
            <a:ext cx="9970102" cy="1017942"/>
          </a:xfrm>
        </p:spPr>
        <p:txBody>
          <a:bodyPr/>
          <a:lstStyle/>
          <a:p>
            <a:pPr algn="just">
              <a:lnSpc>
                <a:spcPct val="100000"/>
              </a:lnSpc>
            </a:pPr>
            <a:r>
              <a:rPr lang="en-US" sz="2800" b="0"/>
              <a:t>InEExS – Innovative Energy (Efficiency) Service Models for Sector Integration via Blockchain</a:t>
            </a:r>
          </a:p>
        </p:txBody>
      </p:sp>
      <p:sp>
        <p:nvSpPr>
          <p:cNvPr id="3" name="Content Placeholder 2">
            <a:extLst>
              <a:ext uri="{FF2B5EF4-FFF2-40B4-BE49-F238E27FC236}">
                <a16:creationId xmlns:a16="http://schemas.microsoft.com/office/drawing/2014/main" id="{EFC4AF6E-C436-42FC-A078-B2DE82DA3BD2}"/>
              </a:ext>
            </a:extLst>
          </p:cNvPr>
          <p:cNvSpPr>
            <a:spLocks noGrp="1"/>
          </p:cNvSpPr>
          <p:nvPr>
            <p:ph sz="quarter" idx="10"/>
          </p:nvPr>
        </p:nvSpPr>
        <p:spPr>
          <a:xfrm>
            <a:off x="1109869" y="3111864"/>
            <a:ext cx="9970102" cy="1169988"/>
          </a:xfrm>
        </p:spPr>
        <p:txBody>
          <a:bodyPr lIns="91440" tIns="45720" rIns="91440" bIns="45720" anchor="t"/>
          <a:lstStyle/>
          <a:p>
            <a:r>
              <a:rPr lang="en-US" b="0" dirty="0">
                <a:cs typeface="Arial"/>
              </a:rPr>
              <a:t>IISA 2025</a:t>
            </a:r>
          </a:p>
          <a:p>
            <a:r>
              <a:rPr lang="en-US" sz="2400" b="0" dirty="0">
                <a:latin typeface="Arial Nova"/>
                <a:cs typeface="Arial"/>
              </a:rPr>
              <a:t>5th International Workshop on AI &amp; Data Analytics in the Energy Sector</a:t>
            </a:r>
            <a:endParaRPr lang="en-US" sz="2400" dirty="0">
              <a:cs typeface="Arial"/>
            </a:endParaRPr>
          </a:p>
        </p:txBody>
      </p:sp>
      <p:sp>
        <p:nvSpPr>
          <p:cNvPr id="5" name="Content Placeholder 2">
            <a:extLst>
              <a:ext uri="{FF2B5EF4-FFF2-40B4-BE49-F238E27FC236}">
                <a16:creationId xmlns:a16="http://schemas.microsoft.com/office/drawing/2014/main" id="{9D39F172-B1C8-461D-B687-02695DAD4169}"/>
              </a:ext>
            </a:extLst>
          </p:cNvPr>
          <p:cNvSpPr txBox="1">
            <a:spLocks/>
          </p:cNvSpPr>
          <p:nvPr/>
        </p:nvSpPr>
        <p:spPr>
          <a:xfrm>
            <a:off x="5750561" y="4100226"/>
            <a:ext cx="5481810" cy="11699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7A11FF"/>
                </a:solidFill>
                <a:latin typeface="+mj-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96C3B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96C3B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96C3B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96C3B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en-US" sz="2000" b="0">
              <a:solidFill>
                <a:schemeClr val="tx1">
                  <a:lumMod val="65000"/>
                  <a:lumOff val="35000"/>
                </a:schemeClr>
              </a:solidFill>
            </a:endParaRPr>
          </a:p>
          <a:p>
            <a:pPr algn="r"/>
            <a:r>
              <a:rPr lang="en-US" sz="2000" b="0">
                <a:solidFill>
                  <a:schemeClr val="tx1">
                    <a:lumMod val="65000"/>
                    <a:lumOff val="35000"/>
                  </a:schemeClr>
                </a:solidFill>
              </a:rPr>
              <a:t>Filippos Anagnostopoulos, IEECP </a:t>
            </a:r>
          </a:p>
          <a:p>
            <a:pPr algn="r"/>
            <a:r>
              <a:rPr lang="en-US" sz="2000" b="0">
                <a:solidFill>
                  <a:schemeClr val="tx1">
                    <a:lumMod val="65000"/>
                    <a:lumOff val="35000"/>
                  </a:schemeClr>
                </a:solidFill>
              </a:rPr>
              <a:t>Project Coordinator</a:t>
            </a:r>
          </a:p>
        </p:txBody>
      </p:sp>
    </p:spTree>
    <p:extLst>
      <p:ext uri="{BB962C8B-B14F-4D97-AF65-F5344CB8AC3E}">
        <p14:creationId xmlns:p14="http://schemas.microsoft.com/office/powerpoint/2010/main" val="219354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B8A076-6CD2-476F-9FBF-54006419174C}"/>
              </a:ext>
            </a:extLst>
          </p:cNvPr>
          <p:cNvSpPr>
            <a:spLocks noGrp="1"/>
          </p:cNvSpPr>
          <p:nvPr>
            <p:ph type="title"/>
          </p:nvPr>
        </p:nvSpPr>
        <p:spPr/>
        <p:txBody>
          <a:bodyPr/>
          <a:lstStyle/>
          <a:p>
            <a:r>
              <a:rPr lang="en-US"/>
              <a:t>InEExS</a:t>
            </a:r>
            <a:endParaRPr lang="LID4096"/>
          </a:p>
        </p:txBody>
      </p:sp>
      <p:graphicFrame>
        <p:nvGraphicFramePr>
          <p:cNvPr id="9" name="Table 9">
            <a:extLst>
              <a:ext uri="{FF2B5EF4-FFF2-40B4-BE49-F238E27FC236}">
                <a16:creationId xmlns:a16="http://schemas.microsoft.com/office/drawing/2014/main" id="{46008962-3167-46AF-931F-4A2D43E19F80}"/>
              </a:ext>
            </a:extLst>
          </p:cNvPr>
          <p:cNvGraphicFramePr>
            <a:graphicFrameLocks noGrp="1"/>
          </p:cNvGraphicFramePr>
          <p:nvPr>
            <p:ph idx="1"/>
            <p:extLst>
              <p:ext uri="{D42A27DB-BD31-4B8C-83A1-F6EECF244321}">
                <p14:modId xmlns:p14="http://schemas.microsoft.com/office/powerpoint/2010/main" val="2264637421"/>
              </p:ext>
            </p:extLst>
          </p:nvPr>
        </p:nvGraphicFramePr>
        <p:xfrm>
          <a:off x="960438" y="1422400"/>
          <a:ext cx="5806124" cy="4315305"/>
        </p:xfrm>
        <a:graphic>
          <a:graphicData uri="http://schemas.openxmlformats.org/drawingml/2006/table">
            <a:tbl>
              <a:tblPr firstRow="1" bandRow="1">
                <a:tableStyleId>{69012ECD-51FC-41F1-AA8D-1B2483CD663E}</a:tableStyleId>
              </a:tblPr>
              <a:tblGrid>
                <a:gridCol w="1698204">
                  <a:extLst>
                    <a:ext uri="{9D8B030D-6E8A-4147-A177-3AD203B41FA5}">
                      <a16:colId xmlns:a16="http://schemas.microsoft.com/office/drawing/2014/main" val="558621730"/>
                    </a:ext>
                  </a:extLst>
                </a:gridCol>
                <a:gridCol w="4107920">
                  <a:extLst>
                    <a:ext uri="{9D8B030D-6E8A-4147-A177-3AD203B41FA5}">
                      <a16:colId xmlns:a16="http://schemas.microsoft.com/office/drawing/2014/main" val="1668026742"/>
                    </a:ext>
                  </a:extLst>
                </a:gridCol>
              </a:tblGrid>
              <a:tr h="1209040">
                <a:tc>
                  <a:txBody>
                    <a:bodyPr/>
                    <a:lstStyle/>
                    <a:p>
                      <a:r>
                        <a:rPr lang="en-US" dirty="0"/>
                        <a:t>Project name</a:t>
                      </a:r>
                      <a:endParaRPr lang="LID4096" dirty="0"/>
                    </a:p>
                  </a:txBody>
                  <a:tcPr/>
                </a:tc>
                <a:tc>
                  <a:txBody>
                    <a:bodyPr/>
                    <a:lstStyle/>
                    <a:p>
                      <a:r>
                        <a:rPr lang="en-US" dirty="0"/>
                        <a:t>Innovative Energy (Efficiency) Service Models for Sector Integration via Blockchain</a:t>
                      </a:r>
                      <a:endParaRPr lang="LID4096" dirty="0"/>
                    </a:p>
                  </a:txBody>
                  <a:tcPr/>
                </a:tc>
                <a:extLst>
                  <a:ext uri="{0D108BD9-81ED-4DB2-BD59-A6C34878D82A}">
                    <a16:rowId xmlns:a16="http://schemas.microsoft.com/office/drawing/2014/main" val="333345751"/>
                  </a:ext>
                </a:extLst>
              </a:tr>
              <a:tr h="514635">
                <a:tc>
                  <a:txBody>
                    <a:bodyPr/>
                    <a:lstStyle/>
                    <a:p>
                      <a:r>
                        <a:rPr lang="en-US" dirty="0"/>
                        <a:t>Topic</a:t>
                      </a:r>
                      <a:endParaRPr lang="LID4096" dirty="0"/>
                    </a:p>
                  </a:txBody>
                  <a:tcPr/>
                </a:tc>
                <a:tc>
                  <a:txBody>
                    <a:bodyPr/>
                    <a:lstStyle/>
                    <a:p>
                      <a:r>
                        <a:rPr lang="en-GB" dirty="0"/>
                        <a:t>LIFE-2021-CET-SMARTSERV</a:t>
                      </a:r>
                      <a:endParaRPr lang="LID4096" dirty="0"/>
                    </a:p>
                  </a:txBody>
                  <a:tcPr/>
                </a:tc>
                <a:extLst>
                  <a:ext uri="{0D108BD9-81ED-4DB2-BD59-A6C34878D82A}">
                    <a16:rowId xmlns:a16="http://schemas.microsoft.com/office/drawing/2014/main" val="247350485"/>
                  </a:ext>
                </a:extLst>
              </a:tr>
              <a:tr h="888275">
                <a:tc>
                  <a:txBody>
                    <a:bodyPr/>
                    <a:lstStyle/>
                    <a:p>
                      <a:r>
                        <a:rPr lang="en-US" dirty="0"/>
                        <a:t>Duration</a:t>
                      </a:r>
                      <a:endParaRPr lang="LID4096" dirty="0"/>
                    </a:p>
                  </a:txBody>
                  <a:tcPr/>
                </a:tc>
                <a:tc>
                  <a:txBody>
                    <a:bodyPr/>
                    <a:lstStyle/>
                    <a:p>
                      <a:r>
                        <a:rPr lang="en-US" dirty="0"/>
                        <a:t>November 2022 </a:t>
                      </a:r>
                    </a:p>
                    <a:p>
                      <a:r>
                        <a:rPr lang="en-US" dirty="0"/>
                        <a:t>– February 2026</a:t>
                      </a:r>
                      <a:endParaRPr lang="LID4096" dirty="0"/>
                    </a:p>
                  </a:txBody>
                  <a:tcPr/>
                </a:tc>
                <a:extLst>
                  <a:ext uri="{0D108BD9-81ED-4DB2-BD59-A6C34878D82A}">
                    <a16:rowId xmlns:a16="http://schemas.microsoft.com/office/drawing/2014/main" val="3972169054"/>
                  </a:ext>
                </a:extLst>
              </a:tr>
              <a:tr h="888275">
                <a:tc>
                  <a:txBody>
                    <a:bodyPr/>
                    <a:lstStyle/>
                    <a:p>
                      <a:r>
                        <a:rPr lang="en-US" dirty="0"/>
                        <a:t>Partners</a:t>
                      </a:r>
                      <a:endParaRPr lang="LID4096" dirty="0"/>
                    </a:p>
                  </a:txBody>
                  <a:tcPr/>
                </a:tc>
                <a:tc>
                  <a:txBody>
                    <a:bodyPr/>
                    <a:lstStyle/>
                    <a:p>
                      <a:r>
                        <a:rPr lang="en-US" dirty="0"/>
                        <a:t>12 Organizations: a utilities, an energy agencies, an energy cooperatives, technology providers, university labs and research institutes</a:t>
                      </a:r>
                      <a:endParaRPr lang="LID4096" dirty="0"/>
                    </a:p>
                  </a:txBody>
                  <a:tcPr/>
                </a:tc>
                <a:extLst>
                  <a:ext uri="{0D108BD9-81ED-4DB2-BD59-A6C34878D82A}">
                    <a16:rowId xmlns:a16="http://schemas.microsoft.com/office/drawing/2014/main" val="390987687"/>
                  </a:ext>
                </a:extLst>
              </a:tr>
              <a:tr h="514635">
                <a:tc>
                  <a:txBody>
                    <a:bodyPr/>
                    <a:lstStyle/>
                    <a:p>
                      <a:r>
                        <a:rPr lang="en-US" dirty="0"/>
                        <a:t>Grant</a:t>
                      </a:r>
                      <a:endParaRPr lang="LID4096" dirty="0"/>
                    </a:p>
                  </a:txBody>
                  <a:tcPr/>
                </a:tc>
                <a:tc>
                  <a:txBody>
                    <a:bodyPr/>
                    <a:lstStyle/>
                    <a:p>
                      <a:r>
                        <a:rPr lang="en-US" dirty="0"/>
                        <a:t>1.94M EUR</a:t>
                      </a:r>
                      <a:endParaRPr lang="LID4096" dirty="0"/>
                    </a:p>
                  </a:txBody>
                  <a:tcPr/>
                </a:tc>
                <a:extLst>
                  <a:ext uri="{0D108BD9-81ED-4DB2-BD59-A6C34878D82A}">
                    <a16:rowId xmlns:a16="http://schemas.microsoft.com/office/drawing/2014/main" val="880032580"/>
                  </a:ext>
                </a:extLst>
              </a:tr>
            </a:tbl>
          </a:graphicData>
        </a:graphic>
      </p:graphicFrame>
      <p:pic>
        <p:nvPicPr>
          <p:cNvPr id="11" name="Picture 2">
            <a:extLst>
              <a:ext uri="{FF2B5EF4-FFF2-40B4-BE49-F238E27FC236}">
                <a16:creationId xmlns:a16="http://schemas.microsoft.com/office/drawing/2014/main" id="{D79B4215-67FF-4E35-84E1-B8C3EEAD0B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6562" y="1422400"/>
            <a:ext cx="4867394" cy="431530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677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F51ACF23-C0FD-EE27-9FCF-EA604B1E902E}"/>
              </a:ext>
            </a:extLst>
          </p:cNvPr>
          <p:cNvSpPr txBox="1">
            <a:spLocks/>
          </p:cNvSpPr>
          <p:nvPr/>
        </p:nvSpPr>
        <p:spPr>
          <a:xfrm>
            <a:off x="886690" y="1757032"/>
            <a:ext cx="5253134" cy="409713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C979F0"/>
              </a:buClr>
              <a:buFont typeface="Arial"/>
              <a:buChar char="•"/>
              <a:defRPr sz="2400" b="0" i="0" kern="1200">
                <a:solidFill>
                  <a:schemeClr val="tx1"/>
                </a:solidFill>
                <a:latin typeface="+mn-lt"/>
                <a:ea typeface="Open Sans" charset="0"/>
                <a:cs typeface="Open Sans" charset="0"/>
              </a:defRPr>
            </a:lvl1pPr>
            <a:lvl2pPr marL="685800" indent="-228600" algn="l" defTabSz="914400" rtl="0" eaLnBrk="1" latinLnBrk="0" hangingPunct="1">
              <a:lnSpc>
                <a:spcPct val="90000"/>
              </a:lnSpc>
              <a:spcBef>
                <a:spcPts val="500"/>
              </a:spcBef>
              <a:buClr>
                <a:srgbClr val="C979F0"/>
              </a:buClr>
              <a:buFont typeface="Arial"/>
              <a:buChar char="•"/>
              <a:defRPr sz="2000" b="0" i="0" kern="1200">
                <a:solidFill>
                  <a:schemeClr val="tx1"/>
                </a:solidFill>
                <a:latin typeface="+mn-lt"/>
                <a:ea typeface="Open Sans Light" charset="0"/>
                <a:cs typeface="Open Sans Light" charset="0"/>
              </a:defRPr>
            </a:lvl2pPr>
            <a:lvl3pPr marL="1143000" indent="-228600" algn="l" defTabSz="914400" rtl="0" eaLnBrk="1" latinLnBrk="0" hangingPunct="1">
              <a:lnSpc>
                <a:spcPct val="90000"/>
              </a:lnSpc>
              <a:spcBef>
                <a:spcPts val="500"/>
              </a:spcBef>
              <a:buClr>
                <a:srgbClr val="C979F0"/>
              </a:buClr>
              <a:buFont typeface="Arial"/>
              <a:buChar char="•"/>
              <a:defRPr sz="1800" b="0" i="0" kern="1200">
                <a:solidFill>
                  <a:schemeClr val="tx1"/>
                </a:solidFill>
                <a:latin typeface="+mn-lt"/>
                <a:ea typeface="Open Sans Light" charset="0"/>
                <a:cs typeface="Open Sans Light" charset="0"/>
              </a:defRPr>
            </a:lvl3pPr>
            <a:lvl4pPr marL="1600200" indent="-228600" algn="l" defTabSz="914400" rtl="0" eaLnBrk="1" latinLnBrk="0" hangingPunct="1">
              <a:lnSpc>
                <a:spcPct val="90000"/>
              </a:lnSpc>
              <a:spcBef>
                <a:spcPts val="500"/>
              </a:spcBef>
              <a:buClr>
                <a:srgbClr val="C979F0"/>
              </a:buClr>
              <a:buFont typeface="Arial"/>
              <a:buChar char="•"/>
              <a:defRPr sz="1600" b="0" i="0" kern="1200">
                <a:solidFill>
                  <a:schemeClr val="tx1"/>
                </a:solidFill>
                <a:latin typeface="+mn-lt"/>
                <a:ea typeface="Open Sans Light" charset="0"/>
                <a:cs typeface="Open Sans Light" charset="0"/>
              </a:defRPr>
            </a:lvl4pPr>
            <a:lvl5pPr marL="2057400" indent="-228600" algn="l" defTabSz="914400" rtl="0" eaLnBrk="1" latinLnBrk="0" hangingPunct="1">
              <a:lnSpc>
                <a:spcPct val="90000"/>
              </a:lnSpc>
              <a:spcBef>
                <a:spcPts val="500"/>
              </a:spcBef>
              <a:buClr>
                <a:srgbClr val="C979F0"/>
              </a:buClr>
              <a:buFont typeface="Arial"/>
              <a:buChar char="•"/>
              <a:defRPr sz="1600" b="0" i="0" kern="1200">
                <a:solidFill>
                  <a:schemeClr val="tx1"/>
                </a:solidFill>
                <a:latin typeface="+mn-lt"/>
                <a:ea typeface="Open Sans Light" charset="0"/>
                <a:cs typeface="Open Sans Light"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
                <a:srgbClr val="C979F0"/>
              </a:buClr>
              <a:buSzTx/>
              <a:buFont typeface="Arial"/>
              <a:buNone/>
              <a:tabLst/>
              <a:defRPr/>
            </a:pPr>
            <a:r>
              <a:rPr kumimoji="0" lang="en-GB" sz="2100" b="0" i="0" u="none" strike="noStrike" kern="1200" cap="none" spc="0" normalizeH="0" baseline="0" noProof="0" dirty="0">
                <a:ln>
                  <a:noFill/>
                </a:ln>
                <a:solidFill>
                  <a:srgbClr val="000000"/>
                </a:solidFill>
                <a:effectLst/>
                <a:uLnTx/>
                <a:uFillTx/>
                <a:latin typeface="Arial Nova"/>
                <a:ea typeface="Open Sans"/>
                <a:cs typeface="Open Sans"/>
              </a:rPr>
              <a:t>The core concept of </a:t>
            </a:r>
            <a:r>
              <a:rPr kumimoji="0" lang="en-GB" sz="2100" b="0" i="0" u="none" strike="noStrike" kern="1200" cap="none" spc="0" normalizeH="0" baseline="0" noProof="0" dirty="0" err="1">
                <a:ln>
                  <a:noFill/>
                </a:ln>
                <a:solidFill>
                  <a:srgbClr val="000000"/>
                </a:solidFill>
                <a:effectLst/>
                <a:uLnTx/>
                <a:uFillTx/>
                <a:latin typeface="Arial Nova"/>
                <a:ea typeface="Open Sans"/>
                <a:cs typeface="Open Sans"/>
              </a:rPr>
              <a:t>InEExS</a:t>
            </a:r>
            <a:r>
              <a:rPr kumimoji="0" lang="en-GB" sz="2100" b="0" i="0" u="none" strike="noStrike" kern="1200" cap="none" spc="0" normalizeH="0" baseline="0" noProof="0" dirty="0">
                <a:ln>
                  <a:noFill/>
                </a:ln>
                <a:solidFill>
                  <a:srgbClr val="000000"/>
                </a:solidFill>
                <a:effectLst/>
                <a:uLnTx/>
                <a:uFillTx/>
                <a:latin typeface="Arial Nova"/>
                <a:ea typeface="Open Sans"/>
                <a:cs typeface="Open Sans"/>
              </a:rPr>
              <a:t> is the </a:t>
            </a:r>
            <a:r>
              <a:rPr kumimoji="0" lang="en-GB" sz="2100" b="0" i="0" u="none" strike="noStrike" kern="1200" cap="none" spc="0" normalizeH="0" baseline="0" noProof="0" dirty="0">
                <a:ln>
                  <a:noFill/>
                </a:ln>
                <a:solidFill>
                  <a:srgbClr val="A84DF7"/>
                </a:solidFill>
                <a:effectLst/>
                <a:uLnTx/>
                <a:uFillTx/>
                <a:latin typeface="Arial Nova"/>
                <a:ea typeface="Open Sans"/>
                <a:cs typeface="Open Sans"/>
              </a:rPr>
              <a:t>deployment of integrated energy services </a:t>
            </a:r>
            <a:r>
              <a:rPr kumimoji="0" lang="en-GB" sz="2100" b="0" i="0" u="none" strike="noStrike" kern="1200" cap="none" spc="0" normalizeH="0" baseline="0" noProof="0" dirty="0">
                <a:ln>
                  <a:noFill/>
                </a:ln>
                <a:effectLst/>
                <a:uLnTx/>
                <a:uFillTx/>
                <a:latin typeface="Arial Nova"/>
                <a:ea typeface="Open Sans"/>
                <a:cs typeface="Open Sans"/>
              </a:rPr>
              <a:t>across sectors and carriers, and the </a:t>
            </a:r>
            <a:r>
              <a:rPr kumimoji="0" lang="en-GB" sz="2100" b="0" i="0" u="none" strike="noStrike" kern="1200" cap="none" spc="0" normalizeH="0" baseline="0" noProof="0" dirty="0">
                <a:ln>
                  <a:noFill/>
                </a:ln>
                <a:solidFill>
                  <a:srgbClr val="A84DF7"/>
                </a:solidFill>
                <a:effectLst/>
                <a:uLnTx/>
                <a:uFillTx/>
                <a:latin typeface="Arial Nova"/>
                <a:ea typeface="Open Sans"/>
                <a:cs typeface="Open Sans"/>
              </a:rPr>
              <a:t>tokenisation of energy saving data</a:t>
            </a:r>
            <a:r>
              <a:rPr kumimoji="0" lang="en-GB" sz="2100" b="0" i="0" u="none" strike="noStrike" kern="1200" cap="none" spc="0" normalizeH="0" baseline="0" noProof="0" dirty="0">
                <a:ln>
                  <a:noFill/>
                </a:ln>
                <a:solidFill>
                  <a:srgbClr val="001EFF"/>
                </a:solidFill>
                <a:effectLst/>
                <a:uLnTx/>
                <a:uFillTx/>
                <a:latin typeface="Arial Nova"/>
                <a:ea typeface="Open Sans"/>
                <a:cs typeface="Open Sans"/>
              </a:rPr>
              <a:t> </a:t>
            </a:r>
            <a:r>
              <a:rPr kumimoji="0" lang="en-GB" sz="2100" b="0" i="0" u="none" strike="noStrike" kern="1200" cap="none" spc="0" normalizeH="0" baseline="0" noProof="0" dirty="0">
                <a:ln>
                  <a:noFill/>
                </a:ln>
                <a:solidFill>
                  <a:srgbClr val="000000"/>
                </a:solidFill>
                <a:effectLst/>
                <a:uLnTx/>
                <a:uFillTx/>
                <a:latin typeface="Arial Nova"/>
                <a:ea typeface="Open Sans"/>
                <a:cs typeface="Open Sans"/>
              </a:rPr>
              <a:t>in a public blockchain to facilitate cooperation among market segments and actors.</a:t>
            </a:r>
          </a:p>
          <a:p>
            <a:pPr marL="0" indent="0">
              <a:buNone/>
              <a:defRPr/>
            </a:pPr>
            <a:r>
              <a:rPr kumimoji="0" lang="en-GB" sz="2100" b="0" i="0" u="none" strike="noStrike" kern="1200" cap="none" spc="0" normalizeH="0" baseline="0" noProof="0" dirty="0" err="1">
                <a:ln>
                  <a:noFill/>
                </a:ln>
                <a:solidFill>
                  <a:srgbClr val="000000"/>
                </a:solidFill>
                <a:effectLst/>
                <a:uLnTx/>
                <a:uFillTx/>
                <a:latin typeface="Arial Nova"/>
                <a:ea typeface="Open Sans"/>
                <a:cs typeface="Open Sans"/>
              </a:rPr>
              <a:t>InEExS</a:t>
            </a:r>
            <a:r>
              <a:rPr kumimoji="0" lang="en-GB" sz="2100" b="0" i="0" u="none" strike="noStrike" kern="1200" cap="none" spc="0" normalizeH="0" baseline="0" noProof="0" dirty="0">
                <a:ln>
                  <a:noFill/>
                </a:ln>
                <a:solidFill>
                  <a:srgbClr val="000000"/>
                </a:solidFill>
                <a:effectLst/>
                <a:uLnTx/>
                <a:uFillTx/>
                <a:latin typeface="Arial Nova"/>
                <a:ea typeface="Open Sans"/>
                <a:cs typeface="Open Sans"/>
              </a:rPr>
              <a:t> improves the implementation of Energy Efficiency Directive </a:t>
            </a:r>
            <a:r>
              <a:rPr kumimoji="0" lang="en-GB" sz="2100" b="0" i="0" u="none" strike="noStrike" kern="1200" cap="none" spc="0" normalizeH="0" baseline="0" noProof="0" dirty="0">
                <a:ln>
                  <a:noFill/>
                </a:ln>
                <a:solidFill>
                  <a:srgbClr val="A84DF7"/>
                </a:solidFill>
                <a:effectLst/>
                <a:uLnTx/>
                <a:uFillTx/>
                <a:latin typeface="Arial Nova"/>
                <a:ea typeface="Open Sans"/>
                <a:cs typeface="Open Sans"/>
              </a:rPr>
              <a:t>(EED) Article </a:t>
            </a:r>
            <a:r>
              <a:rPr lang="en-GB" sz="2100" dirty="0">
                <a:solidFill>
                  <a:srgbClr val="A84DF7"/>
                </a:solidFill>
                <a:latin typeface="Arial Nova"/>
                <a:ea typeface="Open Sans"/>
                <a:cs typeface="Open Sans"/>
              </a:rPr>
              <a:t>8 </a:t>
            </a:r>
            <a:r>
              <a:rPr kumimoji="0" lang="en-GB" sz="2100" b="0" i="0" u="none" strike="noStrike" kern="1200" cap="none" spc="0" normalizeH="0" baseline="0" noProof="0" dirty="0">
                <a:ln>
                  <a:noFill/>
                </a:ln>
                <a:solidFill>
                  <a:srgbClr val="A84DF7"/>
                </a:solidFill>
                <a:effectLst/>
                <a:uLnTx/>
                <a:uFillTx/>
                <a:latin typeface="Arial Nova"/>
                <a:ea typeface="Open Sans"/>
                <a:cs typeface="Open Sans"/>
              </a:rPr>
              <a:t> </a:t>
            </a:r>
            <a:r>
              <a:rPr lang="en-GB" sz="2100" dirty="0">
                <a:solidFill>
                  <a:srgbClr val="000000"/>
                </a:solidFill>
                <a:latin typeface="Arial Nova"/>
                <a:ea typeface="Open Sans"/>
                <a:cs typeface="Open Sans"/>
              </a:rPr>
              <a:t>by</a:t>
            </a:r>
            <a:r>
              <a:rPr kumimoji="0" lang="en-GB" sz="2100" b="0" i="0" u="none" strike="noStrike" kern="1200" cap="none" spc="0" normalizeH="0" baseline="0" noProof="0" dirty="0">
                <a:ln>
                  <a:noFill/>
                </a:ln>
                <a:solidFill>
                  <a:srgbClr val="000000"/>
                </a:solidFill>
                <a:effectLst/>
                <a:uLnTx/>
                <a:uFillTx/>
                <a:latin typeface="Arial Nova"/>
                <a:ea typeface="Open Sans"/>
                <a:cs typeface="Open Sans"/>
              </a:rPr>
              <a:t> supporting Obligated Parties to provide integrated service offers that </a:t>
            </a:r>
            <a:r>
              <a:rPr kumimoji="0" lang="en-GB" sz="2100" b="0" i="0" u="none" strike="noStrike" kern="1200" cap="none" spc="0" normalizeH="0" baseline="0" noProof="0" dirty="0">
                <a:ln>
                  <a:noFill/>
                </a:ln>
                <a:solidFill>
                  <a:srgbClr val="A84DF7"/>
                </a:solidFill>
                <a:effectLst/>
                <a:uLnTx/>
                <a:uFillTx/>
                <a:latin typeface="Arial Nova"/>
                <a:ea typeface="Open Sans"/>
                <a:cs typeface="Open Sans"/>
              </a:rPr>
              <a:t>enable energy savings, system efficiency and include non-energy benefits. </a:t>
            </a:r>
            <a:endParaRPr kumimoji="0" lang="en-GB" sz="2100" b="0" i="0" u="none" strike="noStrike" kern="1200" cap="none" spc="0" normalizeH="0" baseline="0" noProof="0" dirty="0">
              <a:ln>
                <a:noFill/>
              </a:ln>
              <a:solidFill>
                <a:srgbClr val="000000"/>
              </a:solidFill>
              <a:effectLst/>
              <a:uLnTx/>
              <a:uFillTx/>
              <a:latin typeface="Arial Nova"/>
              <a:ea typeface="Open Sans"/>
              <a:cs typeface="Open Sans"/>
            </a:endParaRPr>
          </a:p>
        </p:txBody>
      </p:sp>
      <p:sp>
        <p:nvSpPr>
          <p:cNvPr id="6" name="Title 3">
            <a:extLst>
              <a:ext uri="{FF2B5EF4-FFF2-40B4-BE49-F238E27FC236}">
                <a16:creationId xmlns:a16="http://schemas.microsoft.com/office/drawing/2014/main" id="{7E190191-DC9C-BFE9-F544-03A9513B7E07}"/>
              </a:ext>
            </a:extLst>
          </p:cNvPr>
          <p:cNvSpPr txBox="1">
            <a:spLocks/>
          </p:cNvSpPr>
          <p:nvPr/>
        </p:nvSpPr>
        <p:spPr>
          <a:xfrm>
            <a:off x="886690" y="313510"/>
            <a:ext cx="9874997" cy="764904"/>
          </a:xfrm>
          <a:prstGeom prst="rect">
            <a:avLst/>
          </a:prstGeom>
        </p:spPr>
        <p:txBody>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0" lang="en-GB" sz="4000" b="1" i="0" u="none" strike="noStrike" kern="1200" cap="none" spc="300" normalizeH="0" baseline="0" noProof="0">
                <a:ln>
                  <a:noFill/>
                </a:ln>
                <a:solidFill>
                  <a:srgbClr val="000000"/>
                </a:solidFill>
                <a:effectLst/>
                <a:uLnTx/>
                <a:uFillTx/>
                <a:latin typeface="Arial Nova"/>
                <a:ea typeface="Open Sans" charset="0"/>
                <a:cs typeface="Arial" panose="020B0604020202020204" pitchFamily="34" charset="0"/>
              </a:rPr>
              <a:t>InEExS – in summary</a:t>
            </a:r>
          </a:p>
        </p:txBody>
      </p:sp>
      <p:pic>
        <p:nvPicPr>
          <p:cNvPr id="7" name="Picture 6" descr="Diagram, engineering drawing&#10;&#10;Description automatically generated">
            <a:extLst>
              <a:ext uri="{FF2B5EF4-FFF2-40B4-BE49-F238E27FC236}">
                <a16:creationId xmlns:a16="http://schemas.microsoft.com/office/drawing/2014/main" id="{F9E3F99E-B2B2-28BB-55F0-35E73CC1FAF5}"/>
              </a:ext>
            </a:extLst>
          </p:cNvPr>
          <p:cNvPicPr>
            <a:picLocks noChangeAspect="1"/>
          </p:cNvPicPr>
          <p:nvPr/>
        </p:nvPicPr>
        <p:blipFill rotWithShape="1">
          <a:blip r:embed="rId3"/>
          <a:srcRect r="15303"/>
          <a:stretch/>
        </p:blipFill>
        <p:spPr>
          <a:xfrm>
            <a:off x="7132988" y="1757031"/>
            <a:ext cx="4406002" cy="3678569"/>
          </a:xfrm>
          <a:prstGeom prst="rect">
            <a:avLst/>
          </a:prstGeom>
        </p:spPr>
      </p:pic>
    </p:spTree>
    <p:extLst>
      <p:ext uri="{BB962C8B-B14F-4D97-AF65-F5344CB8AC3E}">
        <p14:creationId xmlns:p14="http://schemas.microsoft.com/office/powerpoint/2010/main" val="3117878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6A24A2-ADA2-4253-9870-7E976FAF0216}"/>
              </a:ext>
            </a:extLst>
          </p:cNvPr>
          <p:cNvSpPr txBox="1">
            <a:spLocks/>
          </p:cNvSpPr>
          <p:nvPr/>
        </p:nvSpPr>
        <p:spPr>
          <a:xfrm>
            <a:off x="886690" y="313510"/>
            <a:ext cx="9874997" cy="764904"/>
          </a:xfrm>
          <a:prstGeom prst="rect">
            <a:avLst/>
          </a:prstGeom>
        </p:spPr>
        <p:txBody>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r>
              <a:rPr kumimoji="0" lang="en-GB" sz="2800" b="0" i="0" u="none" strike="noStrike" kern="1200" cap="none" spc="300" normalizeH="0" baseline="0" noProof="0">
                <a:ln>
                  <a:noFill/>
                </a:ln>
                <a:solidFill>
                  <a:srgbClr val="000000"/>
                </a:solidFill>
                <a:effectLst/>
                <a:uLnTx/>
                <a:uFillTx/>
                <a:latin typeface="Arial Nova"/>
                <a:ea typeface="Open Sans" charset="0"/>
                <a:cs typeface="Arial" panose="020B0604020202020204" pitchFamily="34" charset="0"/>
              </a:rPr>
              <a:t>The InEExS Blockchain platform and services</a:t>
            </a:r>
          </a:p>
        </p:txBody>
      </p:sp>
      <p:pic>
        <p:nvPicPr>
          <p:cNvPr id="2050" name="Picture 2">
            <a:extLst>
              <a:ext uri="{FF2B5EF4-FFF2-40B4-BE49-F238E27FC236}">
                <a16:creationId xmlns:a16="http://schemas.microsoft.com/office/drawing/2014/main" id="{2A236277-5A70-487D-9F9C-F23534CFC7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 y="891443"/>
            <a:ext cx="12070080" cy="569871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970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CE8B-220F-06A6-92DD-7F160FC500E0}"/>
              </a:ext>
            </a:extLst>
          </p:cNvPr>
          <p:cNvSpPr txBox="1">
            <a:spLocks/>
          </p:cNvSpPr>
          <p:nvPr/>
        </p:nvSpPr>
        <p:spPr>
          <a:xfrm>
            <a:off x="960578" y="327442"/>
            <a:ext cx="9875520" cy="810896"/>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GB" sz="4000"/>
              <a:t>Objectives</a:t>
            </a:r>
            <a:endParaRPr lang="en-GB"/>
          </a:p>
        </p:txBody>
      </p:sp>
      <p:sp>
        <p:nvSpPr>
          <p:cNvPr id="3" name="Content Placeholder 2">
            <a:extLst>
              <a:ext uri="{FF2B5EF4-FFF2-40B4-BE49-F238E27FC236}">
                <a16:creationId xmlns:a16="http://schemas.microsoft.com/office/drawing/2014/main" id="{FAEACAE2-48AA-5784-EE8D-B9ECF6800B79}"/>
              </a:ext>
            </a:extLst>
          </p:cNvPr>
          <p:cNvSpPr txBox="1">
            <a:spLocks/>
          </p:cNvSpPr>
          <p:nvPr/>
        </p:nvSpPr>
        <p:spPr>
          <a:xfrm>
            <a:off x="1945004" y="1656183"/>
            <a:ext cx="9286418" cy="4023360"/>
          </a:xfrm>
          <a:prstGeom prst="rect">
            <a:avLst/>
          </a:prstGeom>
        </p:spPr>
        <p:txBody>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GB" b="1" i="0">
                <a:solidFill>
                  <a:srgbClr val="595959"/>
                </a:solidFill>
                <a:effectLst/>
                <a:latin typeface="+mj-lt"/>
              </a:rPr>
              <a:t>conceptualise and develop business models and contractual schemes for integrated and sustainable energy service offers</a:t>
            </a:r>
          </a:p>
          <a:p>
            <a:pPr marL="45720" indent="0">
              <a:buFont typeface="Corbel" pitchFamily="34" charset="0"/>
              <a:buNone/>
            </a:pPr>
            <a:endParaRPr lang="en-GB" b="1" i="0">
              <a:solidFill>
                <a:srgbClr val="595959"/>
              </a:solidFill>
              <a:effectLst/>
              <a:latin typeface="+mj-lt"/>
            </a:endParaRPr>
          </a:p>
          <a:p>
            <a:pPr marL="45720" indent="0">
              <a:buFont typeface="Corbel" pitchFamily="34" charset="0"/>
              <a:buNone/>
            </a:pPr>
            <a:r>
              <a:rPr lang="en-US" b="1" i="0">
                <a:solidFill>
                  <a:srgbClr val="595959"/>
                </a:solidFill>
                <a:effectLst/>
                <a:latin typeface="+mj-lt"/>
              </a:rPr>
              <a:t>deploy, assess and validate the use of innovative technologies as enablers of integrated services across sectors.</a:t>
            </a:r>
          </a:p>
          <a:p>
            <a:pPr marL="45720" indent="0">
              <a:buFont typeface="Corbel" pitchFamily="34" charset="0"/>
              <a:buNone/>
            </a:pPr>
            <a:endParaRPr lang="en-GB" b="1">
              <a:solidFill>
                <a:srgbClr val="595959"/>
              </a:solidFill>
              <a:latin typeface="+mj-lt"/>
            </a:endParaRPr>
          </a:p>
          <a:p>
            <a:pPr marL="45720" indent="0">
              <a:buFont typeface="Corbel" pitchFamily="34" charset="0"/>
              <a:buNone/>
            </a:pPr>
            <a:r>
              <a:rPr lang="en-GB" b="1" i="0">
                <a:solidFill>
                  <a:srgbClr val="595959"/>
                </a:solidFill>
                <a:effectLst/>
                <a:latin typeface="+mj-lt"/>
              </a:rPr>
              <a:t>roll out and replicate smart energy services</a:t>
            </a:r>
            <a:endParaRPr lang="en-GB">
              <a:latin typeface="+mj-lt"/>
            </a:endParaRPr>
          </a:p>
        </p:txBody>
      </p:sp>
      <p:pic>
        <p:nvPicPr>
          <p:cNvPr id="4" name="Picture 3">
            <a:extLst>
              <a:ext uri="{FF2B5EF4-FFF2-40B4-BE49-F238E27FC236}">
                <a16:creationId xmlns:a16="http://schemas.microsoft.com/office/drawing/2014/main" id="{7ACADBE1-1966-F7E5-2781-23A3537C2F15}"/>
              </a:ext>
            </a:extLst>
          </p:cNvPr>
          <p:cNvPicPr>
            <a:picLocks noChangeAspect="1"/>
          </p:cNvPicPr>
          <p:nvPr/>
        </p:nvPicPr>
        <p:blipFill>
          <a:blip r:embed="rId3"/>
          <a:stretch>
            <a:fillRect/>
          </a:stretch>
        </p:blipFill>
        <p:spPr>
          <a:xfrm>
            <a:off x="1047600" y="4022802"/>
            <a:ext cx="839251" cy="901571"/>
          </a:xfrm>
          <a:prstGeom prst="rect">
            <a:avLst/>
          </a:prstGeom>
        </p:spPr>
      </p:pic>
      <p:pic>
        <p:nvPicPr>
          <p:cNvPr id="5" name="Picture 4">
            <a:extLst>
              <a:ext uri="{FF2B5EF4-FFF2-40B4-BE49-F238E27FC236}">
                <a16:creationId xmlns:a16="http://schemas.microsoft.com/office/drawing/2014/main" id="{567C06DA-CA8F-29D1-C62E-C6C41AE6563B}"/>
              </a:ext>
            </a:extLst>
          </p:cNvPr>
          <p:cNvPicPr>
            <a:picLocks noChangeAspect="1"/>
          </p:cNvPicPr>
          <p:nvPr/>
        </p:nvPicPr>
        <p:blipFill>
          <a:blip r:embed="rId4"/>
          <a:stretch>
            <a:fillRect/>
          </a:stretch>
        </p:blipFill>
        <p:spPr>
          <a:xfrm>
            <a:off x="960578" y="2835198"/>
            <a:ext cx="980734" cy="901571"/>
          </a:xfrm>
          <a:prstGeom prst="rect">
            <a:avLst/>
          </a:prstGeom>
        </p:spPr>
      </p:pic>
      <p:pic>
        <p:nvPicPr>
          <p:cNvPr id="6" name="Picture 5">
            <a:extLst>
              <a:ext uri="{FF2B5EF4-FFF2-40B4-BE49-F238E27FC236}">
                <a16:creationId xmlns:a16="http://schemas.microsoft.com/office/drawing/2014/main" id="{9AB87AAA-8A98-9A6E-692B-A59AEE727A01}"/>
              </a:ext>
            </a:extLst>
          </p:cNvPr>
          <p:cNvPicPr>
            <a:picLocks noChangeAspect="1"/>
          </p:cNvPicPr>
          <p:nvPr/>
        </p:nvPicPr>
        <p:blipFill>
          <a:blip r:embed="rId5"/>
          <a:stretch>
            <a:fillRect/>
          </a:stretch>
        </p:blipFill>
        <p:spPr>
          <a:xfrm>
            <a:off x="1015039" y="1580945"/>
            <a:ext cx="871812" cy="892870"/>
          </a:xfrm>
          <a:prstGeom prst="rect">
            <a:avLst/>
          </a:prstGeom>
        </p:spPr>
      </p:pic>
    </p:spTree>
    <p:extLst>
      <p:ext uri="{BB962C8B-B14F-4D97-AF65-F5344CB8AC3E}">
        <p14:creationId xmlns:p14="http://schemas.microsoft.com/office/powerpoint/2010/main" val="2153319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659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A28B46-F88C-C3B9-A823-36D7BB70DDB5}"/>
              </a:ext>
            </a:extLst>
          </p:cNvPr>
          <p:cNvSpPr>
            <a:spLocks noGrp="1"/>
          </p:cNvSpPr>
          <p:nvPr>
            <p:ph type="body" sz="quarter" idx="4294967295"/>
          </p:nvPr>
        </p:nvSpPr>
        <p:spPr/>
        <p:txBody>
          <a:bodyPr/>
          <a:lstStyle/>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endParaRPr lang="en-GB" sz="2000">
              <a:solidFill>
                <a:schemeClr val="tx1">
                  <a:lumMod val="95000"/>
                  <a:lumOff val="5000"/>
                </a:schemeClr>
              </a:solidFill>
            </a:endParaRPr>
          </a:p>
          <a:p>
            <a:pPr marL="0" indent="0">
              <a:buNone/>
            </a:pPr>
            <a:r>
              <a:rPr lang="en-GB" sz="2000">
                <a:solidFill>
                  <a:schemeClr val="tx1">
                    <a:lumMod val="95000"/>
                    <a:lumOff val="5000"/>
                  </a:schemeClr>
                </a:solidFill>
              </a:rPr>
              <a:t>			</a:t>
            </a:r>
          </a:p>
        </p:txBody>
      </p:sp>
      <p:sp>
        <p:nvSpPr>
          <p:cNvPr id="3" name="TextBox 2">
            <a:extLst>
              <a:ext uri="{FF2B5EF4-FFF2-40B4-BE49-F238E27FC236}">
                <a16:creationId xmlns:a16="http://schemas.microsoft.com/office/drawing/2014/main" id="{30BF1933-AB20-4A2D-ABCD-7E9FFEA35F3A}"/>
              </a:ext>
            </a:extLst>
          </p:cNvPr>
          <p:cNvSpPr txBox="1"/>
          <p:nvPr/>
        </p:nvSpPr>
        <p:spPr>
          <a:xfrm>
            <a:off x="2834640" y="4795520"/>
            <a:ext cx="4988560" cy="369332"/>
          </a:xfrm>
          <a:prstGeom prst="rect">
            <a:avLst/>
          </a:prstGeom>
          <a:noFill/>
        </p:spPr>
        <p:txBody>
          <a:bodyPr wrap="square" rtlCol="0">
            <a:spAutoFit/>
          </a:bodyPr>
          <a:lstStyle/>
          <a:p>
            <a:r>
              <a:rPr lang="en-GB" sz="1800">
                <a:solidFill>
                  <a:schemeClr val="tx1">
                    <a:lumMod val="95000"/>
                    <a:lumOff val="5000"/>
                  </a:schemeClr>
                </a:solidFill>
              </a:rPr>
              <a:t>Filippos@ieecp.org</a:t>
            </a:r>
            <a:endParaRPr lang="LID4096"/>
          </a:p>
        </p:txBody>
      </p:sp>
    </p:spTree>
    <p:extLst>
      <p:ext uri="{BB962C8B-B14F-4D97-AF65-F5344CB8AC3E}">
        <p14:creationId xmlns:p14="http://schemas.microsoft.com/office/powerpoint/2010/main" val="2859733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CE8B-220F-06A6-92DD-7F160FC500E0}"/>
              </a:ext>
            </a:extLst>
          </p:cNvPr>
          <p:cNvSpPr txBox="1">
            <a:spLocks/>
          </p:cNvSpPr>
          <p:nvPr/>
        </p:nvSpPr>
        <p:spPr>
          <a:xfrm>
            <a:off x="960578" y="327442"/>
            <a:ext cx="9875520" cy="810896"/>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GB" sz="4000"/>
              <a:t>Intervention</a:t>
            </a:r>
            <a:r>
              <a:rPr lang="en-GB"/>
              <a:t> logic</a:t>
            </a:r>
          </a:p>
        </p:txBody>
      </p:sp>
      <p:pic>
        <p:nvPicPr>
          <p:cNvPr id="1026" name="Picture 2">
            <a:extLst>
              <a:ext uri="{FF2B5EF4-FFF2-40B4-BE49-F238E27FC236}">
                <a16:creationId xmlns:a16="http://schemas.microsoft.com/office/drawing/2014/main" id="{AC1FBDB3-19E4-46C3-82A2-851C581271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1900238"/>
            <a:ext cx="11115675" cy="305752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029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FBFD47CA-D5D2-6F75-3DF0-75897FF0A691}"/>
              </a:ext>
            </a:extLst>
          </p:cNvPr>
          <p:cNvSpPr txBox="1">
            <a:spLocks/>
          </p:cNvSpPr>
          <p:nvPr/>
        </p:nvSpPr>
        <p:spPr>
          <a:xfrm>
            <a:off x="1127761" y="232101"/>
            <a:ext cx="3931920" cy="1737360"/>
          </a:xfrm>
          <a:prstGeom prst="rect">
            <a:avLst/>
          </a:prstGeom>
        </p:spPr>
        <p:txBody>
          <a:bodyPr vert="horz" lIns="91440" tIns="45720" rIns="91440" bIns="45720" rtlCol="0" anchor="b">
            <a:normAutofit/>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fontAlgn="auto">
              <a:lnSpc>
                <a:spcPct val="90000"/>
              </a:lnSpc>
              <a:spcBef>
                <a:spcPct val="0"/>
              </a:spcBef>
              <a:spcAft>
                <a:spcPts val="600"/>
              </a:spcAft>
              <a:buClrTx/>
              <a:buSzTx/>
              <a:tabLst/>
              <a:defRPr/>
            </a:pPr>
            <a:r>
              <a:rPr kumimoji="0" lang="en-US" sz="4000" b="0" i="0" u="none" strike="noStrike" kern="1200" cap="none" spc="300" normalizeH="0" baseline="0" noProof="0">
                <a:ln>
                  <a:noFill/>
                </a:ln>
                <a:effectLst/>
                <a:uLnTx/>
                <a:uFillTx/>
                <a:latin typeface="+mj-lt"/>
                <a:ea typeface="+mj-ea"/>
                <a:cs typeface="+mj-cs"/>
              </a:rPr>
              <a:t>5 Business cases</a:t>
            </a:r>
          </a:p>
        </p:txBody>
      </p:sp>
      <p:sp>
        <p:nvSpPr>
          <p:cNvPr id="6" name="Content Placeholder 2">
            <a:extLst>
              <a:ext uri="{FF2B5EF4-FFF2-40B4-BE49-F238E27FC236}">
                <a16:creationId xmlns:a16="http://schemas.microsoft.com/office/drawing/2014/main" id="{E9419C48-7E61-42A0-4165-810A0A157FD2}"/>
              </a:ext>
            </a:extLst>
          </p:cNvPr>
          <p:cNvSpPr txBox="1">
            <a:spLocks/>
          </p:cNvSpPr>
          <p:nvPr/>
        </p:nvSpPr>
        <p:spPr>
          <a:xfrm>
            <a:off x="1143000" y="2068945"/>
            <a:ext cx="3931920" cy="37832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000" b="0" i="0" kern="1200">
                <a:solidFill>
                  <a:schemeClr val="tx1"/>
                </a:solidFill>
                <a:latin typeface="+mn-lt"/>
                <a:ea typeface="Open Sans" charset="0"/>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b="0" i="0" kern="1200">
                <a:solidFill>
                  <a:srgbClr val="96C3B3"/>
                </a:solidFill>
                <a:latin typeface="Arial" panose="020B0604020202020204" pitchFamily="34" charset="0"/>
                <a:ea typeface="Open Sans Light" charset="0"/>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rgbClr val="96C3B3"/>
                </a:solidFill>
                <a:latin typeface="Arial" panose="020B0604020202020204" pitchFamily="34" charset="0"/>
                <a:ea typeface="Open Sans Light" charset="0"/>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rgbClr val="96C3B3"/>
                </a:solidFill>
                <a:latin typeface="Arial" panose="020B0604020202020204" pitchFamily="34" charset="0"/>
                <a:ea typeface="Open Sans Light" charset="0"/>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rgbClr val="96C3B3"/>
                </a:solidFill>
                <a:latin typeface="Arial" panose="020B0604020202020204" pitchFamily="34" charset="0"/>
                <a:ea typeface="Open Sans Light" charset="0"/>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R="0" fontAlgn="auto">
              <a:lnSpc>
                <a:spcPct val="100000"/>
              </a:lnSpc>
              <a:spcAft>
                <a:spcPts val="0"/>
              </a:spcAft>
              <a:buClr>
                <a:schemeClr val="accent1"/>
              </a:buClr>
              <a:buSzPct val="80000"/>
              <a:tabLst/>
              <a:defRPr/>
            </a:pPr>
            <a:r>
              <a:rPr kumimoji="0" lang="en-US" sz="1700" b="0" i="0" u="none" strike="noStrike" kern="1200" cap="none" spc="0" normalizeH="0" baseline="0" noProof="0">
                <a:ln>
                  <a:noFill/>
                </a:ln>
                <a:effectLst/>
                <a:uLnTx/>
                <a:uFillTx/>
                <a:latin typeface="+mn-lt"/>
                <a:ea typeface="+mn-ea"/>
                <a:cs typeface="+mn-cs"/>
              </a:rPr>
              <a:t>InEExS is testing five innovative services, </a:t>
            </a:r>
            <a:r>
              <a:rPr lang="en-US" sz="1700">
                <a:ea typeface="+mn-ea"/>
                <a:cs typeface="+mn-cs"/>
              </a:rPr>
              <a:t>their business </a:t>
            </a:r>
            <a:r>
              <a:rPr kumimoji="0" lang="en-US" sz="1700" b="0" i="0" u="none" strike="noStrike" kern="1200" cap="none" spc="0" normalizeH="0" baseline="0" noProof="0">
                <a:ln>
                  <a:noFill/>
                </a:ln>
                <a:effectLst/>
                <a:uLnTx/>
                <a:uFillTx/>
                <a:latin typeface="+mn-lt"/>
                <a:ea typeface="+mn-ea"/>
                <a:cs typeface="+mn-cs"/>
              </a:rPr>
              <a:t>models and contracts, and linking them through metered energy savings and a blockchain platform</a:t>
            </a:r>
          </a:p>
        </p:txBody>
      </p:sp>
      <p:graphicFrame>
        <p:nvGraphicFramePr>
          <p:cNvPr id="10" name="Text Placeholder 1">
            <a:extLst>
              <a:ext uri="{FF2B5EF4-FFF2-40B4-BE49-F238E27FC236}">
                <a16:creationId xmlns:a16="http://schemas.microsoft.com/office/drawing/2014/main" id="{9616B45D-9FAD-32D4-FBD5-B95B2E26976A}"/>
              </a:ext>
            </a:extLst>
          </p:cNvPr>
          <p:cNvGraphicFramePr/>
          <p:nvPr>
            <p:extLst>
              <p:ext uri="{D42A27DB-BD31-4B8C-83A1-F6EECF244321}">
                <p14:modId xmlns:p14="http://schemas.microsoft.com/office/powerpoint/2010/main" val="3695933059"/>
              </p:ext>
            </p:extLst>
          </p:nvPr>
        </p:nvGraphicFramePr>
        <p:xfrm>
          <a:off x="5181598" y="1361440"/>
          <a:ext cx="6543042" cy="4505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628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FBFD47CA-D5D2-6F75-3DF0-75897FF0A691}"/>
              </a:ext>
            </a:extLst>
          </p:cNvPr>
          <p:cNvSpPr txBox="1">
            <a:spLocks/>
          </p:cNvSpPr>
          <p:nvPr/>
        </p:nvSpPr>
        <p:spPr>
          <a:xfrm>
            <a:off x="1127760" y="232101"/>
            <a:ext cx="9011919" cy="966779"/>
          </a:xfrm>
          <a:prstGeom prst="rect">
            <a:avLst/>
          </a:prstGeom>
        </p:spPr>
        <p:txBody>
          <a:bodyPr vert="horz" lIns="91440" tIns="45720" rIns="91440" bIns="45720" rtlCol="0" anchor="b">
            <a:normAutofit fontScale="70000" lnSpcReduction="20000"/>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fontAlgn="auto">
              <a:lnSpc>
                <a:spcPct val="120000"/>
              </a:lnSpc>
              <a:spcBef>
                <a:spcPct val="0"/>
              </a:spcBef>
              <a:spcAft>
                <a:spcPts val="600"/>
              </a:spcAft>
              <a:buClrTx/>
              <a:buSzTx/>
              <a:tabLst/>
              <a:defRPr/>
            </a:pPr>
            <a:r>
              <a:rPr kumimoji="0" lang="en-US" sz="4000" b="0" i="0" u="none" strike="noStrike" kern="1200" cap="none" spc="300" normalizeH="0" baseline="0" noProof="0">
                <a:ln>
                  <a:noFill/>
                </a:ln>
                <a:effectLst/>
                <a:uLnTx/>
                <a:uFillTx/>
                <a:latin typeface="+mj-lt"/>
                <a:ea typeface="+mj-ea"/>
                <a:cs typeface="+mj-cs"/>
              </a:rPr>
              <a:t>Energy Performance Contracting with Pay4Performance guarantees </a:t>
            </a:r>
          </a:p>
        </p:txBody>
      </p:sp>
      <p:graphicFrame>
        <p:nvGraphicFramePr>
          <p:cNvPr id="2" name="Table 1">
            <a:extLst>
              <a:ext uri="{FF2B5EF4-FFF2-40B4-BE49-F238E27FC236}">
                <a16:creationId xmlns:a16="http://schemas.microsoft.com/office/drawing/2014/main" id="{9FA798D4-76E1-444E-A2D3-AB1BFFB4F3B7}"/>
              </a:ext>
            </a:extLst>
          </p:cNvPr>
          <p:cNvGraphicFramePr>
            <a:graphicFrameLocks noGrp="1"/>
          </p:cNvGraphicFramePr>
          <p:nvPr>
            <p:extLst>
              <p:ext uri="{D42A27DB-BD31-4B8C-83A1-F6EECF244321}">
                <p14:modId xmlns:p14="http://schemas.microsoft.com/office/powerpoint/2010/main" val="139293904"/>
              </p:ext>
            </p:extLst>
          </p:nvPr>
        </p:nvGraphicFramePr>
        <p:xfrm>
          <a:off x="1229360" y="1198880"/>
          <a:ext cx="10363200" cy="4492668"/>
        </p:xfrm>
        <a:graphic>
          <a:graphicData uri="http://schemas.openxmlformats.org/drawingml/2006/table">
            <a:tbl>
              <a:tblPr>
                <a:tableStyleId>{BC89EF96-8CEA-46FF-86C4-4CE0E7609802}</a:tableStyleId>
              </a:tblPr>
              <a:tblGrid>
                <a:gridCol w="5627329">
                  <a:extLst>
                    <a:ext uri="{9D8B030D-6E8A-4147-A177-3AD203B41FA5}">
                      <a16:colId xmlns:a16="http://schemas.microsoft.com/office/drawing/2014/main" val="4217049480"/>
                    </a:ext>
                  </a:extLst>
                </a:gridCol>
                <a:gridCol w="4735871">
                  <a:extLst>
                    <a:ext uri="{9D8B030D-6E8A-4147-A177-3AD203B41FA5}">
                      <a16:colId xmlns:a16="http://schemas.microsoft.com/office/drawing/2014/main" val="3357188475"/>
                    </a:ext>
                  </a:extLst>
                </a:gridCol>
              </a:tblGrid>
              <a:tr h="912240">
                <a:tc>
                  <a:txBody>
                    <a:bodyPr/>
                    <a:lstStyle/>
                    <a:p>
                      <a:pPr algn="just" rtl="0" fontAlgn="base"/>
                      <a:r>
                        <a:rPr lang="en-GB" sz="1600" b="1">
                          <a:solidFill>
                            <a:srgbClr val="595959"/>
                          </a:solidFill>
                          <a:effectLst/>
                        </a:rPr>
                        <a:t>Area:</a:t>
                      </a:r>
                      <a:r>
                        <a:rPr lang="en-GB" sz="1600" b="0">
                          <a:solidFill>
                            <a:srgbClr val="595959"/>
                          </a:solidFill>
                          <a:effectLst/>
                        </a:rPr>
                        <a:t> </a:t>
                      </a:r>
                      <a:endParaRPr lang="en-GB" sz="4000" b="0">
                        <a:solidFill>
                          <a:srgbClr val="595959"/>
                        </a:solidFill>
                        <a:effectLst/>
                      </a:endParaRPr>
                    </a:p>
                    <a:p>
                      <a:pPr marL="285750" indent="-285750" algn="just" rtl="0" fontAlgn="base">
                        <a:buFont typeface="Arial" panose="020B0604020202020204" pitchFamily="34" charset="0"/>
                        <a:buChar char="•"/>
                      </a:pPr>
                      <a:r>
                        <a:rPr lang="en-GB" sz="1600" b="0">
                          <a:solidFill>
                            <a:srgbClr val="595959"/>
                          </a:solidFill>
                          <a:effectLst/>
                        </a:rPr>
                        <a:t>Berlin, Germany </a:t>
                      </a:r>
                      <a:endParaRPr lang="en-GB" sz="1600" b="0" i="0">
                        <a:solidFill>
                          <a:srgbClr val="595959"/>
                        </a:solidFill>
                        <a:effectLst/>
                        <a:latin typeface="Arial" panose="020B0604020202020204" pitchFamily="34" charset="0"/>
                      </a:endParaRPr>
                    </a:p>
                  </a:txBody>
                  <a:tcPr marL="91224" marR="91224" marT="45612" marB="45612"/>
                </a:tc>
                <a:tc>
                  <a:txBody>
                    <a:bodyPr/>
                    <a:lstStyle/>
                    <a:p>
                      <a:pPr algn="just" rtl="0" fontAlgn="base"/>
                      <a:r>
                        <a:rPr lang="en-US" sz="1600" b="1">
                          <a:solidFill>
                            <a:srgbClr val="595959"/>
                          </a:solidFill>
                          <a:effectLst/>
                        </a:rPr>
                        <a:t>Stakeholders: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Berlin Energy agency</a:t>
                      </a:r>
                    </a:p>
                    <a:p>
                      <a:pPr marL="285750" indent="-285750" algn="just" rtl="0" fontAlgn="base">
                        <a:buFont typeface="Arial" panose="020B0604020202020204" pitchFamily="34" charset="0"/>
                        <a:buChar char="•"/>
                      </a:pPr>
                      <a:r>
                        <a:rPr lang="en-US" sz="1600" b="0">
                          <a:solidFill>
                            <a:srgbClr val="595959"/>
                          </a:solidFill>
                          <a:effectLst/>
                        </a:rPr>
                        <a:t>Real estate company (</a:t>
                      </a:r>
                      <a:r>
                        <a:rPr lang="en-US" sz="1600" b="0" err="1">
                          <a:solidFill>
                            <a:srgbClr val="595959"/>
                          </a:solidFill>
                          <a:effectLst/>
                        </a:rPr>
                        <a:t>berlinovo</a:t>
                      </a:r>
                      <a:r>
                        <a:rPr lang="en-US" sz="1600" b="0">
                          <a:solidFill>
                            <a:srgbClr val="595959"/>
                          </a:solidFill>
                          <a:effectLst/>
                        </a:rPr>
                        <a:t>) </a:t>
                      </a:r>
                    </a:p>
                    <a:p>
                      <a:pPr marL="285750" indent="-285750" algn="just" rtl="0" fontAlgn="base">
                        <a:buFont typeface="Arial" panose="020B0604020202020204" pitchFamily="34" charset="0"/>
                        <a:buChar char="•"/>
                      </a:pPr>
                      <a:r>
                        <a:rPr lang="en-US" sz="1600" b="0">
                          <a:solidFill>
                            <a:srgbClr val="595959"/>
                          </a:solidFill>
                          <a:effectLst/>
                        </a:rPr>
                        <a:t>ESCO (TBD through public tender) </a:t>
                      </a:r>
                      <a:endParaRPr lang="en-US" sz="1600" b="0" i="0">
                        <a:solidFill>
                          <a:srgbClr val="595959"/>
                        </a:solidFill>
                        <a:effectLst/>
                        <a:latin typeface="Arial" panose="020B0604020202020204" pitchFamily="34" charset="0"/>
                      </a:endParaRPr>
                    </a:p>
                  </a:txBody>
                  <a:tcPr marL="91224" marR="91224" marT="45612" marB="45612"/>
                </a:tc>
                <a:extLst>
                  <a:ext uri="{0D108BD9-81ED-4DB2-BD59-A6C34878D82A}">
                    <a16:rowId xmlns:a16="http://schemas.microsoft.com/office/drawing/2014/main" val="707022796"/>
                  </a:ext>
                </a:extLst>
              </a:tr>
              <a:tr h="912240">
                <a:tc>
                  <a:txBody>
                    <a:bodyPr/>
                    <a:lstStyle/>
                    <a:p>
                      <a:pPr algn="just" rtl="0" fontAlgn="base"/>
                      <a:r>
                        <a:rPr lang="en-US" sz="1600" b="1">
                          <a:solidFill>
                            <a:srgbClr val="595959"/>
                          </a:solidFill>
                          <a:effectLst/>
                        </a:rPr>
                        <a:t>Participants: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2 big blocks of residential apartments</a:t>
                      </a:r>
                      <a:endParaRPr lang="en-US" sz="1600" b="0" i="0">
                        <a:solidFill>
                          <a:srgbClr val="595959"/>
                        </a:solidFill>
                        <a:effectLst/>
                        <a:latin typeface="Arial" panose="020B0604020202020204" pitchFamily="34" charset="0"/>
                      </a:endParaRPr>
                    </a:p>
                  </a:txBody>
                  <a:tcPr marL="91224" marR="91224" marT="45612" marB="45612"/>
                </a:tc>
                <a:tc>
                  <a:txBody>
                    <a:bodyPr/>
                    <a:lstStyle/>
                    <a:p>
                      <a:pPr algn="just" rtl="0" fontAlgn="base"/>
                      <a:r>
                        <a:rPr lang="en-US" sz="1600" b="1">
                          <a:solidFill>
                            <a:srgbClr val="595959"/>
                          </a:solidFill>
                          <a:effectLst/>
                        </a:rPr>
                        <a:t>Customer portfolio:</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err="1">
                          <a:solidFill>
                            <a:srgbClr val="595959"/>
                          </a:solidFill>
                          <a:effectLst/>
                        </a:rPr>
                        <a:t>berlinovo</a:t>
                      </a:r>
                      <a:r>
                        <a:rPr lang="en-US" sz="1600" b="0">
                          <a:solidFill>
                            <a:srgbClr val="595959"/>
                          </a:solidFill>
                          <a:effectLst/>
                        </a:rPr>
                        <a:t> manages the portfolio of 22 real estate funds with 246 properties (99.5% state owned) </a:t>
                      </a:r>
                      <a:endParaRPr lang="en-US" sz="1600" b="0" i="0">
                        <a:solidFill>
                          <a:srgbClr val="595959"/>
                        </a:solidFill>
                        <a:effectLst/>
                        <a:latin typeface="Arial" panose="020B0604020202020204" pitchFamily="34" charset="0"/>
                      </a:endParaRPr>
                    </a:p>
                  </a:txBody>
                  <a:tcPr marL="91224" marR="91224" marT="45612" marB="45612"/>
                </a:tc>
                <a:extLst>
                  <a:ext uri="{0D108BD9-81ED-4DB2-BD59-A6C34878D82A}">
                    <a16:rowId xmlns:a16="http://schemas.microsoft.com/office/drawing/2014/main" val="2422112638"/>
                  </a:ext>
                </a:extLst>
              </a:tr>
              <a:tr h="1049076">
                <a:tc>
                  <a:txBody>
                    <a:bodyPr/>
                    <a:lstStyle/>
                    <a:p>
                      <a:pPr algn="just" rtl="0" fontAlgn="base"/>
                      <a:r>
                        <a:rPr lang="en-US" sz="1600" b="1">
                          <a:solidFill>
                            <a:srgbClr val="595959"/>
                          </a:solidFill>
                          <a:effectLst/>
                        </a:rPr>
                        <a:t>Smart services: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EPC contracts with Pay4Perfornance guarantees based on metered savings </a:t>
                      </a:r>
                    </a:p>
                    <a:p>
                      <a:pPr marL="285750" indent="-285750" algn="just" rtl="0" fontAlgn="base">
                        <a:buFont typeface="Arial" panose="020B0604020202020204" pitchFamily="34" charset="0"/>
                        <a:buChar char="•"/>
                      </a:pPr>
                      <a:r>
                        <a:rPr lang="en-US" sz="1600" b="0">
                          <a:solidFill>
                            <a:srgbClr val="595959"/>
                          </a:solidFill>
                          <a:effectLst/>
                        </a:rPr>
                        <a:t>Energy efficiency upgrade of electricity-based HVAC systems </a:t>
                      </a:r>
                      <a:endParaRPr lang="en-US" sz="1600" b="0" i="0">
                        <a:solidFill>
                          <a:srgbClr val="595959"/>
                        </a:solidFill>
                        <a:effectLst/>
                        <a:latin typeface="Arial" panose="020B0604020202020204" pitchFamily="34" charset="0"/>
                      </a:endParaRPr>
                    </a:p>
                  </a:txBody>
                  <a:tcPr marL="91224" marR="91224" marT="45612" marB="45612"/>
                </a:tc>
                <a:tc>
                  <a:txBody>
                    <a:bodyPr/>
                    <a:lstStyle/>
                    <a:p>
                      <a:pPr algn="just" rtl="0" fontAlgn="base"/>
                      <a:r>
                        <a:rPr lang="en-US" sz="1600" b="1">
                          <a:solidFill>
                            <a:srgbClr val="595959"/>
                          </a:solidFill>
                          <a:effectLst/>
                        </a:rPr>
                        <a:t>Infrastructure: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Smart meters </a:t>
                      </a:r>
                    </a:p>
                    <a:p>
                      <a:pPr marL="285750" indent="-285750" algn="just" rtl="0" fontAlgn="base">
                        <a:buFont typeface="Arial" panose="020B0604020202020204" pitchFamily="34" charset="0"/>
                        <a:buChar char="•"/>
                      </a:pPr>
                      <a:r>
                        <a:rPr lang="en-US" sz="1600" b="0">
                          <a:solidFill>
                            <a:srgbClr val="595959"/>
                          </a:solidFill>
                          <a:effectLst/>
                        </a:rPr>
                        <a:t>Distributed PVs and batteries </a:t>
                      </a:r>
                    </a:p>
                    <a:p>
                      <a:pPr marL="285750" indent="-285750" algn="just" rtl="0" fontAlgn="base">
                        <a:buFont typeface="Arial" panose="020B0604020202020204" pitchFamily="34" charset="0"/>
                        <a:buChar char="•"/>
                      </a:pPr>
                      <a:r>
                        <a:rPr lang="en-US" sz="1600" b="0">
                          <a:solidFill>
                            <a:srgbClr val="595959"/>
                          </a:solidFill>
                          <a:effectLst/>
                        </a:rPr>
                        <a:t>Heat-pumps </a:t>
                      </a:r>
                    </a:p>
                    <a:p>
                      <a:pPr marL="285750" indent="-285750" algn="just" rtl="0" fontAlgn="base">
                        <a:buFont typeface="Arial" panose="020B0604020202020204" pitchFamily="34" charset="0"/>
                        <a:buChar char="•"/>
                      </a:pPr>
                      <a:r>
                        <a:rPr lang="en-US" sz="1600" b="0">
                          <a:solidFill>
                            <a:srgbClr val="595959"/>
                          </a:solidFill>
                          <a:effectLst/>
                        </a:rPr>
                        <a:t>EV chargers </a:t>
                      </a:r>
                      <a:endParaRPr lang="en-US" sz="1600" b="0" i="0">
                        <a:solidFill>
                          <a:srgbClr val="595959"/>
                        </a:solidFill>
                        <a:effectLst/>
                        <a:latin typeface="Arial" panose="020B0604020202020204" pitchFamily="34" charset="0"/>
                      </a:endParaRPr>
                    </a:p>
                  </a:txBody>
                  <a:tcPr marL="91224" marR="91224" marT="45612" marB="45612"/>
                </a:tc>
                <a:extLst>
                  <a:ext uri="{0D108BD9-81ED-4DB2-BD59-A6C34878D82A}">
                    <a16:rowId xmlns:a16="http://schemas.microsoft.com/office/drawing/2014/main" val="2244870431"/>
                  </a:ext>
                </a:extLst>
              </a:tr>
              <a:tr h="1049076">
                <a:tc gridSpan="2">
                  <a:txBody>
                    <a:bodyPr/>
                    <a:lstStyle/>
                    <a:p>
                      <a:pPr algn="just" rtl="0" fontAlgn="base"/>
                      <a:r>
                        <a:rPr lang="en-US" sz="1600" b="1">
                          <a:solidFill>
                            <a:srgbClr val="595959"/>
                          </a:solidFill>
                          <a:effectLst/>
                        </a:rPr>
                        <a:t>Potential DLT platform usage: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EED EEOSs, Smart EPC contracts with Pay4Performance guarantees</a:t>
                      </a:r>
                      <a:endParaRPr lang="en-US" sz="1600" b="0" i="0">
                        <a:solidFill>
                          <a:srgbClr val="595959"/>
                        </a:solidFill>
                        <a:effectLst/>
                        <a:latin typeface="Arial" panose="020B0604020202020204" pitchFamily="34" charset="0"/>
                      </a:endParaRPr>
                    </a:p>
                  </a:txBody>
                  <a:tcPr marL="91224" marR="91224" marT="45612" marB="45612"/>
                </a:tc>
                <a:tc hMerge="1">
                  <a:txBody>
                    <a:bodyPr/>
                    <a:lstStyle/>
                    <a:p>
                      <a:endParaRPr lang="LID4096"/>
                    </a:p>
                  </a:txBody>
                  <a:tcPr/>
                </a:tc>
                <a:extLst>
                  <a:ext uri="{0D108BD9-81ED-4DB2-BD59-A6C34878D82A}">
                    <a16:rowId xmlns:a16="http://schemas.microsoft.com/office/drawing/2014/main" val="1503390545"/>
                  </a:ext>
                </a:extLst>
              </a:tr>
            </a:tbl>
          </a:graphicData>
        </a:graphic>
      </p:graphicFrame>
    </p:spTree>
    <p:extLst>
      <p:ext uri="{BB962C8B-B14F-4D97-AF65-F5344CB8AC3E}">
        <p14:creationId xmlns:p14="http://schemas.microsoft.com/office/powerpoint/2010/main" val="124841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FBFD47CA-D5D2-6F75-3DF0-75897FF0A691}"/>
              </a:ext>
            </a:extLst>
          </p:cNvPr>
          <p:cNvSpPr txBox="1">
            <a:spLocks/>
          </p:cNvSpPr>
          <p:nvPr/>
        </p:nvSpPr>
        <p:spPr>
          <a:xfrm>
            <a:off x="1127760" y="232101"/>
            <a:ext cx="10495279" cy="844859"/>
          </a:xfrm>
          <a:prstGeom prst="rect">
            <a:avLst/>
          </a:prstGeom>
        </p:spPr>
        <p:txBody>
          <a:bodyPr vert="horz" lIns="91440" tIns="45720" rIns="91440" bIns="45720" rtlCol="0" anchor="b">
            <a:normAutofit fontScale="55000" lnSpcReduction="20000"/>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fontAlgn="auto">
              <a:lnSpc>
                <a:spcPct val="120000"/>
              </a:lnSpc>
              <a:spcBef>
                <a:spcPct val="0"/>
              </a:spcBef>
              <a:spcAft>
                <a:spcPts val="600"/>
              </a:spcAft>
              <a:buClrTx/>
              <a:buSzTx/>
              <a:tabLst/>
              <a:defRPr/>
            </a:pPr>
            <a:r>
              <a:rPr kumimoji="0" lang="en-US" sz="4000" b="0" i="0" u="none" strike="noStrike" kern="1200" cap="none" spc="300" normalizeH="0" baseline="0" noProof="0">
                <a:ln>
                  <a:noFill/>
                </a:ln>
                <a:effectLst/>
                <a:uLnTx/>
                <a:uFillTx/>
                <a:latin typeface="+mj-lt"/>
                <a:ea typeface="+mj-ea"/>
                <a:cs typeface="+mj-cs"/>
              </a:rPr>
              <a:t>Improved self-consumption of distributed energy resources in Energy Cooperatives </a:t>
            </a:r>
          </a:p>
        </p:txBody>
      </p:sp>
      <p:graphicFrame>
        <p:nvGraphicFramePr>
          <p:cNvPr id="2" name="Table 1">
            <a:extLst>
              <a:ext uri="{FF2B5EF4-FFF2-40B4-BE49-F238E27FC236}">
                <a16:creationId xmlns:a16="http://schemas.microsoft.com/office/drawing/2014/main" id="{CB75C4C1-5139-44BC-AB27-4710A6BD6DE0}"/>
              </a:ext>
            </a:extLst>
          </p:cNvPr>
          <p:cNvGraphicFramePr>
            <a:graphicFrameLocks noGrp="1"/>
          </p:cNvGraphicFramePr>
          <p:nvPr>
            <p:extLst>
              <p:ext uri="{D42A27DB-BD31-4B8C-83A1-F6EECF244321}">
                <p14:modId xmlns:p14="http://schemas.microsoft.com/office/powerpoint/2010/main" val="2963158021"/>
              </p:ext>
            </p:extLst>
          </p:nvPr>
        </p:nvGraphicFramePr>
        <p:xfrm>
          <a:off x="1198880" y="1076960"/>
          <a:ext cx="10424159" cy="4095498"/>
        </p:xfrm>
        <a:graphic>
          <a:graphicData uri="http://schemas.openxmlformats.org/drawingml/2006/table">
            <a:tbl>
              <a:tblPr>
                <a:tableStyleId>{BC89EF96-8CEA-46FF-86C4-4CE0E7609802}</a:tableStyleId>
              </a:tblPr>
              <a:tblGrid>
                <a:gridCol w="5660430">
                  <a:extLst>
                    <a:ext uri="{9D8B030D-6E8A-4147-A177-3AD203B41FA5}">
                      <a16:colId xmlns:a16="http://schemas.microsoft.com/office/drawing/2014/main" val="706566684"/>
                    </a:ext>
                  </a:extLst>
                </a:gridCol>
                <a:gridCol w="4763729">
                  <a:extLst>
                    <a:ext uri="{9D8B030D-6E8A-4147-A177-3AD203B41FA5}">
                      <a16:colId xmlns:a16="http://schemas.microsoft.com/office/drawing/2014/main" val="2177123055"/>
                    </a:ext>
                  </a:extLst>
                </a:gridCol>
              </a:tblGrid>
              <a:tr h="731299">
                <a:tc>
                  <a:txBody>
                    <a:bodyPr/>
                    <a:lstStyle/>
                    <a:p>
                      <a:pPr algn="just" rtl="0" fontAlgn="base"/>
                      <a:r>
                        <a:rPr lang="en-GB" sz="1600" b="1">
                          <a:solidFill>
                            <a:srgbClr val="595959"/>
                          </a:solidFill>
                          <a:effectLst/>
                        </a:rPr>
                        <a:t>Area:</a:t>
                      </a:r>
                      <a:r>
                        <a:rPr lang="en-GB" sz="1600" b="0">
                          <a:solidFill>
                            <a:srgbClr val="595959"/>
                          </a:solidFill>
                          <a:effectLst/>
                        </a:rPr>
                        <a:t> </a:t>
                      </a:r>
                      <a:endParaRPr lang="en-GB" sz="4000" b="0">
                        <a:solidFill>
                          <a:srgbClr val="595959"/>
                        </a:solidFill>
                        <a:effectLst/>
                      </a:endParaRPr>
                    </a:p>
                    <a:p>
                      <a:pPr marL="285750" indent="-285750" algn="just" rtl="0" fontAlgn="base">
                        <a:buFont typeface="Arial" panose="020B0604020202020204" pitchFamily="34" charset="0"/>
                        <a:buChar char="•"/>
                      </a:pPr>
                      <a:r>
                        <a:rPr lang="en-GB" sz="1600" b="0" err="1">
                          <a:solidFill>
                            <a:srgbClr val="595959"/>
                          </a:solidFill>
                          <a:effectLst/>
                        </a:rPr>
                        <a:t>Crevillent</a:t>
                      </a:r>
                      <a:r>
                        <a:rPr lang="en-GB" sz="1600" b="0">
                          <a:solidFill>
                            <a:srgbClr val="595959"/>
                          </a:solidFill>
                          <a:effectLst/>
                        </a:rPr>
                        <a:t>, Spain </a:t>
                      </a:r>
                      <a:endParaRPr lang="en-GB" sz="1600" b="0" i="0">
                        <a:solidFill>
                          <a:srgbClr val="595959"/>
                        </a:solidFill>
                        <a:effectLst/>
                        <a:latin typeface="Arial" panose="020B0604020202020204" pitchFamily="34" charset="0"/>
                      </a:endParaRPr>
                    </a:p>
                  </a:txBody>
                  <a:tcPr marL="73130" marR="73130" marT="36565" marB="36565"/>
                </a:tc>
                <a:tc>
                  <a:txBody>
                    <a:bodyPr/>
                    <a:lstStyle/>
                    <a:p>
                      <a:pPr algn="just" rtl="0" fontAlgn="base"/>
                      <a:r>
                        <a:rPr lang="en-US" sz="1600" b="1">
                          <a:solidFill>
                            <a:srgbClr val="595959"/>
                          </a:solidFill>
                          <a:effectLst/>
                        </a:rPr>
                        <a:t>Stakeholders: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ENERCOOP: Energy Cooperative, Supplier, DSO and consumers </a:t>
                      </a:r>
                      <a:endParaRPr lang="en-US" sz="1600" b="0" i="0">
                        <a:solidFill>
                          <a:srgbClr val="595959"/>
                        </a:solidFill>
                        <a:effectLst/>
                        <a:latin typeface="Arial" panose="020B0604020202020204" pitchFamily="34" charset="0"/>
                      </a:endParaRPr>
                    </a:p>
                  </a:txBody>
                  <a:tcPr marL="73130" marR="73130" marT="36565" marB="36565"/>
                </a:tc>
                <a:extLst>
                  <a:ext uri="{0D108BD9-81ED-4DB2-BD59-A6C34878D82A}">
                    <a16:rowId xmlns:a16="http://schemas.microsoft.com/office/drawing/2014/main" val="3543818137"/>
                  </a:ext>
                </a:extLst>
              </a:tr>
              <a:tr h="621605">
                <a:tc>
                  <a:txBody>
                    <a:bodyPr/>
                    <a:lstStyle/>
                    <a:p>
                      <a:pPr algn="just" rtl="0" fontAlgn="base"/>
                      <a:r>
                        <a:rPr lang="en-US" sz="1600" b="1">
                          <a:solidFill>
                            <a:srgbClr val="595959"/>
                          </a:solidFill>
                          <a:effectLst/>
                        </a:rPr>
                        <a:t>Participants: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65 households of ENERCOOP members </a:t>
                      </a:r>
                      <a:endParaRPr lang="en-US" sz="1600" b="0" i="0">
                        <a:solidFill>
                          <a:srgbClr val="595959"/>
                        </a:solidFill>
                        <a:effectLst/>
                        <a:latin typeface="Arial" panose="020B0604020202020204" pitchFamily="34" charset="0"/>
                      </a:endParaRPr>
                    </a:p>
                  </a:txBody>
                  <a:tcPr marL="73130" marR="73130" marT="36565" marB="36565"/>
                </a:tc>
                <a:tc>
                  <a:txBody>
                    <a:bodyPr/>
                    <a:lstStyle/>
                    <a:p>
                      <a:pPr algn="just" rtl="0" fontAlgn="base"/>
                      <a:r>
                        <a:rPr lang="en-US" sz="1600" b="1">
                          <a:solidFill>
                            <a:srgbClr val="595959"/>
                          </a:solidFill>
                          <a:effectLst/>
                        </a:rPr>
                        <a:t>Customer portfolio:</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&gt;15.000 consumption points of ENERCOOP </a:t>
                      </a:r>
                      <a:endParaRPr lang="en-US" sz="1600" b="0" i="0">
                        <a:solidFill>
                          <a:srgbClr val="595959"/>
                        </a:solidFill>
                        <a:effectLst/>
                        <a:latin typeface="Arial" panose="020B0604020202020204" pitchFamily="34" charset="0"/>
                      </a:endParaRPr>
                    </a:p>
                  </a:txBody>
                  <a:tcPr marL="73130" marR="73130" marT="36565" marB="36565"/>
                </a:tc>
                <a:extLst>
                  <a:ext uri="{0D108BD9-81ED-4DB2-BD59-A6C34878D82A}">
                    <a16:rowId xmlns:a16="http://schemas.microsoft.com/office/drawing/2014/main" val="97435989"/>
                  </a:ext>
                </a:extLst>
              </a:tr>
              <a:tr h="1389469">
                <a:tc>
                  <a:txBody>
                    <a:bodyPr/>
                    <a:lstStyle/>
                    <a:p>
                      <a:pPr algn="just" rtl="0" fontAlgn="base"/>
                      <a:r>
                        <a:rPr lang="en-US" sz="1600" b="1">
                          <a:solidFill>
                            <a:srgbClr val="595959"/>
                          </a:solidFill>
                          <a:effectLst/>
                        </a:rPr>
                        <a:t>Smart services: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Shared PV</a:t>
                      </a:r>
                    </a:p>
                    <a:p>
                      <a:pPr marL="285750" indent="-285750" algn="just" rtl="0" fontAlgn="base">
                        <a:buFont typeface="Arial" panose="020B0604020202020204" pitchFamily="34" charset="0"/>
                        <a:buChar char="•"/>
                      </a:pPr>
                      <a:r>
                        <a:rPr lang="en-US" sz="1600" b="0" err="1">
                          <a:solidFill>
                            <a:srgbClr val="595959"/>
                          </a:solidFill>
                          <a:effectLst/>
                        </a:rPr>
                        <a:t>ToU</a:t>
                      </a:r>
                      <a:r>
                        <a:rPr lang="en-US" sz="1600" b="0">
                          <a:solidFill>
                            <a:srgbClr val="595959"/>
                          </a:solidFill>
                          <a:effectLst/>
                        </a:rPr>
                        <a:t> tariffs</a:t>
                      </a:r>
                    </a:p>
                    <a:p>
                      <a:pPr marL="285750" indent="-285750" algn="just" rtl="0" fontAlgn="base">
                        <a:buFont typeface="Arial" panose="020B0604020202020204" pitchFamily="34" charset="0"/>
                        <a:buChar char="•"/>
                      </a:pPr>
                      <a:r>
                        <a:rPr lang="en-US" sz="1600" b="0">
                          <a:solidFill>
                            <a:srgbClr val="595959"/>
                          </a:solidFill>
                          <a:effectLst/>
                        </a:rPr>
                        <a:t>Energy advisory program with </a:t>
                      </a:r>
                      <a:r>
                        <a:rPr lang="en-US" sz="1600" b="0" err="1">
                          <a:solidFill>
                            <a:srgbClr val="595959"/>
                          </a:solidFill>
                          <a:effectLst/>
                        </a:rPr>
                        <a:t>behavioural</a:t>
                      </a:r>
                      <a:r>
                        <a:rPr lang="en-US" sz="1600" b="0">
                          <a:solidFill>
                            <a:srgbClr val="595959"/>
                          </a:solidFill>
                          <a:effectLst/>
                        </a:rPr>
                        <a:t> interventions</a:t>
                      </a:r>
                      <a:endParaRPr lang="en-US" sz="1600" b="0" i="0">
                        <a:solidFill>
                          <a:srgbClr val="595959"/>
                        </a:solidFill>
                        <a:effectLst/>
                        <a:latin typeface="Arial" panose="020B0604020202020204" pitchFamily="34" charset="0"/>
                      </a:endParaRPr>
                    </a:p>
                  </a:txBody>
                  <a:tcPr marL="73130" marR="73130" marT="36565" marB="36565"/>
                </a:tc>
                <a:tc>
                  <a:txBody>
                    <a:bodyPr/>
                    <a:lstStyle/>
                    <a:p>
                      <a:pPr algn="just" rtl="0" fontAlgn="base"/>
                      <a:r>
                        <a:rPr lang="en-US" sz="1600" b="1">
                          <a:solidFill>
                            <a:srgbClr val="595959"/>
                          </a:solidFill>
                          <a:effectLst/>
                        </a:rPr>
                        <a:t>Infrastructure: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Smart meters and smartphone  </a:t>
                      </a:r>
                    </a:p>
                    <a:p>
                      <a:pPr marL="285750" indent="-285750" algn="just" rtl="0" fontAlgn="base">
                        <a:buFont typeface="Arial" panose="020B0604020202020204" pitchFamily="34" charset="0"/>
                        <a:buChar char="•"/>
                      </a:pPr>
                      <a:r>
                        <a:rPr lang="en-US" sz="1600" b="0">
                          <a:solidFill>
                            <a:srgbClr val="595959"/>
                          </a:solidFill>
                          <a:effectLst/>
                        </a:rPr>
                        <a:t>Collective PV  </a:t>
                      </a:r>
                    </a:p>
                    <a:p>
                      <a:pPr marL="285750" indent="-285750" algn="just" rtl="0" fontAlgn="base">
                        <a:buFont typeface="Arial" panose="020B0604020202020204" pitchFamily="34" charset="0"/>
                        <a:buChar char="•"/>
                      </a:pPr>
                      <a:r>
                        <a:rPr lang="en-US" sz="1600" b="0">
                          <a:solidFill>
                            <a:srgbClr val="595959"/>
                          </a:solidFill>
                          <a:effectLst/>
                        </a:rPr>
                        <a:t>EV chargers and battery storage </a:t>
                      </a:r>
                      <a:endParaRPr lang="en-US" sz="1600" b="0" i="0">
                        <a:solidFill>
                          <a:srgbClr val="595959"/>
                        </a:solidFill>
                        <a:effectLst/>
                        <a:latin typeface="Arial" panose="020B0604020202020204" pitchFamily="34" charset="0"/>
                      </a:endParaRPr>
                    </a:p>
                  </a:txBody>
                  <a:tcPr marL="73130" marR="73130" marT="36565" marB="36565"/>
                </a:tc>
                <a:extLst>
                  <a:ext uri="{0D108BD9-81ED-4DB2-BD59-A6C34878D82A}">
                    <a16:rowId xmlns:a16="http://schemas.microsoft.com/office/drawing/2014/main" val="3008176225"/>
                  </a:ext>
                </a:extLst>
              </a:tr>
              <a:tr h="1279774">
                <a:tc gridSpan="2">
                  <a:txBody>
                    <a:bodyPr/>
                    <a:lstStyle/>
                    <a:p>
                      <a:pPr algn="just" rtl="0" fontAlgn="base"/>
                      <a:r>
                        <a:rPr lang="en-US" sz="1600" b="0" u="none">
                          <a:solidFill>
                            <a:schemeClr val="tx1">
                              <a:lumMod val="65000"/>
                              <a:lumOff val="35000"/>
                            </a:schemeClr>
                          </a:solidFill>
                          <a:effectLst/>
                        </a:rPr>
                        <a:t>Potential DLT platform usage: </a:t>
                      </a:r>
                      <a:endParaRPr lang="en-US" sz="4000" b="0" u="none">
                        <a:solidFill>
                          <a:schemeClr val="tx1">
                            <a:lumMod val="65000"/>
                            <a:lumOff val="35000"/>
                          </a:schemeClr>
                        </a:solidFill>
                        <a:effectLst/>
                      </a:endParaRPr>
                    </a:p>
                    <a:p>
                      <a:pPr marL="285750" indent="-285750" algn="just" rtl="0" fontAlgn="base">
                        <a:buFont typeface="Arial" panose="020B0604020202020204" pitchFamily="34" charset="0"/>
                        <a:buChar char="•"/>
                      </a:pPr>
                      <a:r>
                        <a:rPr lang="en-US" sz="1600" b="0" u="none">
                          <a:solidFill>
                            <a:schemeClr val="tx1">
                              <a:lumMod val="65000"/>
                              <a:lumOff val="35000"/>
                            </a:schemeClr>
                          </a:solidFill>
                          <a:effectLst/>
                        </a:rPr>
                        <a:t>Smart contracts to increase transparency of energy bills and to self-consumption  </a:t>
                      </a:r>
                    </a:p>
                    <a:p>
                      <a:pPr marL="285750" indent="-285750" algn="just" rtl="0" fontAlgn="base">
                        <a:buFont typeface="Arial" panose="020B0604020202020204" pitchFamily="34" charset="0"/>
                        <a:buChar char="•"/>
                      </a:pPr>
                      <a:r>
                        <a:rPr lang="en-US" sz="1600" b="0" u="none">
                          <a:solidFill>
                            <a:schemeClr val="tx1">
                              <a:lumMod val="65000"/>
                              <a:lumOff val="35000"/>
                            </a:schemeClr>
                          </a:solidFill>
                          <a:effectLst/>
                        </a:rPr>
                        <a:t>Energy tokens to incentivize community members to increase self-consumption,  </a:t>
                      </a:r>
                    </a:p>
                    <a:p>
                      <a:pPr marL="285750" indent="-285750" algn="just" rtl="0" fontAlgn="base">
                        <a:buFont typeface="Arial" panose="020B0604020202020204" pitchFamily="34" charset="0"/>
                        <a:buChar char="•"/>
                      </a:pPr>
                      <a:r>
                        <a:rPr lang="en-US" sz="1600" b="0" u="none">
                          <a:solidFill>
                            <a:schemeClr val="tx1">
                              <a:lumMod val="65000"/>
                              <a:lumOff val="35000"/>
                            </a:schemeClr>
                          </a:solidFill>
                          <a:effectLst/>
                        </a:rPr>
                        <a:t>Automated quantification and verification of energy savings  </a:t>
                      </a:r>
                      <a:endParaRPr lang="en-US" sz="1600" b="0" i="0" u="none">
                        <a:solidFill>
                          <a:schemeClr val="tx1">
                            <a:lumMod val="65000"/>
                            <a:lumOff val="35000"/>
                          </a:schemeClr>
                        </a:solidFill>
                        <a:effectLst/>
                        <a:latin typeface="Arial" panose="020B0604020202020204" pitchFamily="34" charset="0"/>
                      </a:endParaRPr>
                    </a:p>
                  </a:txBody>
                  <a:tcPr marL="73130" marR="73130" marT="36565" marB="36565"/>
                </a:tc>
                <a:tc hMerge="1">
                  <a:txBody>
                    <a:bodyPr/>
                    <a:lstStyle/>
                    <a:p>
                      <a:endParaRPr lang="LID4096"/>
                    </a:p>
                  </a:txBody>
                  <a:tcPr/>
                </a:tc>
                <a:extLst>
                  <a:ext uri="{0D108BD9-81ED-4DB2-BD59-A6C34878D82A}">
                    <a16:rowId xmlns:a16="http://schemas.microsoft.com/office/drawing/2014/main" val="362188086"/>
                  </a:ext>
                </a:extLst>
              </a:tr>
            </a:tbl>
          </a:graphicData>
        </a:graphic>
      </p:graphicFrame>
    </p:spTree>
    <p:extLst>
      <p:ext uri="{BB962C8B-B14F-4D97-AF65-F5344CB8AC3E}">
        <p14:creationId xmlns:p14="http://schemas.microsoft.com/office/powerpoint/2010/main" val="1628258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FBFD47CA-D5D2-6F75-3DF0-75897FF0A691}"/>
              </a:ext>
            </a:extLst>
          </p:cNvPr>
          <p:cNvSpPr txBox="1">
            <a:spLocks/>
          </p:cNvSpPr>
          <p:nvPr/>
        </p:nvSpPr>
        <p:spPr>
          <a:xfrm>
            <a:off x="1127760" y="232101"/>
            <a:ext cx="10596879" cy="773739"/>
          </a:xfrm>
          <a:prstGeom prst="rect">
            <a:avLst/>
          </a:prstGeom>
        </p:spPr>
        <p:txBody>
          <a:bodyPr vert="horz" lIns="91440" tIns="45720" rIns="91440" bIns="45720" rtlCol="0" anchor="b">
            <a:normAutofit fontScale="55000" lnSpcReduction="20000"/>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fontAlgn="auto">
              <a:lnSpc>
                <a:spcPct val="120000"/>
              </a:lnSpc>
              <a:spcBef>
                <a:spcPct val="0"/>
              </a:spcBef>
              <a:spcAft>
                <a:spcPts val="600"/>
              </a:spcAft>
              <a:buClrTx/>
              <a:buSzTx/>
              <a:tabLst/>
              <a:defRPr/>
            </a:pPr>
            <a:r>
              <a:rPr kumimoji="0" lang="en-US" sz="4000" b="0" i="0" u="none" strike="noStrike" kern="1200" cap="none" spc="300" normalizeH="0" baseline="0" noProof="0">
                <a:ln>
                  <a:noFill/>
                </a:ln>
                <a:effectLst/>
                <a:uLnTx/>
                <a:uFillTx/>
                <a:latin typeface="+mj-lt"/>
                <a:ea typeface="+mj-ea"/>
                <a:cs typeface="+mj-cs"/>
              </a:rPr>
              <a:t>Energy efficiency and flexibility services for legacy natural gas boilers</a:t>
            </a:r>
          </a:p>
        </p:txBody>
      </p:sp>
      <p:graphicFrame>
        <p:nvGraphicFramePr>
          <p:cNvPr id="3" name="Table 2">
            <a:extLst>
              <a:ext uri="{FF2B5EF4-FFF2-40B4-BE49-F238E27FC236}">
                <a16:creationId xmlns:a16="http://schemas.microsoft.com/office/drawing/2014/main" id="{650B356E-BAFA-4D90-8EBB-BAEA1BA80B5F}"/>
              </a:ext>
            </a:extLst>
          </p:cNvPr>
          <p:cNvGraphicFramePr>
            <a:graphicFrameLocks noGrp="1"/>
          </p:cNvGraphicFramePr>
          <p:nvPr>
            <p:extLst>
              <p:ext uri="{D42A27DB-BD31-4B8C-83A1-F6EECF244321}">
                <p14:modId xmlns:p14="http://schemas.microsoft.com/office/powerpoint/2010/main" val="1587312"/>
              </p:ext>
            </p:extLst>
          </p:nvPr>
        </p:nvGraphicFramePr>
        <p:xfrm>
          <a:off x="1127760" y="1005840"/>
          <a:ext cx="10464800" cy="4181775"/>
        </p:xfrm>
        <a:graphic>
          <a:graphicData uri="http://schemas.openxmlformats.org/drawingml/2006/table">
            <a:tbl>
              <a:tblPr>
                <a:tableStyleId>{BC89EF96-8CEA-46FF-86C4-4CE0E7609802}</a:tableStyleId>
              </a:tblPr>
              <a:tblGrid>
                <a:gridCol w="5682500">
                  <a:extLst>
                    <a:ext uri="{9D8B030D-6E8A-4147-A177-3AD203B41FA5}">
                      <a16:colId xmlns:a16="http://schemas.microsoft.com/office/drawing/2014/main" val="3038589506"/>
                    </a:ext>
                  </a:extLst>
                </a:gridCol>
                <a:gridCol w="4782300">
                  <a:extLst>
                    <a:ext uri="{9D8B030D-6E8A-4147-A177-3AD203B41FA5}">
                      <a16:colId xmlns:a16="http://schemas.microsoft.com/office/drawing/2014/main" val="1286104405"/>
                    </a:ext>
                  </a:extLst>
                </a:gridCol>
              </a:tblGrid>
              <a:tr h="637408">
                <a:tc>
                  <a:txBody>
                    <a:bodyPr/>
                    <a:lstStyle/>
                    <a:p>
                      <a:pPr algn="just" rtl="0" fontAlgn="base"/>
                      <a:r>
                        <a:rPr lang="en-US" sz="1600" b="1">
                          <a:solidFill>
                            <a:srgbClr val="595959"/>
                          </a:solidFill>
                          <a:effectLst/>
                        </a:rPr>
                        <a:t>Area:</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5 main Greek cities (Athens, Thessaloniki, Larisa, Trikala, Volos) </a:t>
                      </a:r>
                      <a:endParaRPr lang="en-US" sz="1600" b="0" i="0">
                        <a:solidFill>
                          <a:srgbClr val="595959"/>
                        </a:solidFill>
                        <a:effectLst/>
                        <a:latin typeface="Arial" panose="020B0604020202020204" pitchFamily="34" charset="0"/>
                      </a:endParaRPr>
                    </a:p>
                  </a:txBody>
                  <a:tcPr marL="74989" marR="74989" marT="37495" marB="37495"/>
                </a:tc>
                <a:tc>
                  <a:txBody>
                    <a:bodyPr/>
                    <a:lstStyle/>
                    <a:p>
                      <a:pPr algn="just" rtl="0" fontAlgn="base"/>
                      <a:r>
                        <a:rPr lang="en-US" sz="1600" b="1">
                          <a:solidFill>
                            <a:srgbClr val="595959"/>
                          </a:solidFill>
                          <a:effectLst/>
                        </a:rPr>
                        <a:t>Stakeholders: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Energy supplier (HERON) </a:t>
                      </a:r>
                    </a:p>
                    <a:p>
                      <a:pPr marL="285750" indent="-285750" algn="just" rtl="0" fontAlgn="base">
                        <a:buFont typeface="Arial" panose="020B0604020202020204" pitchFamily="34" charset="0"/>
                        <a:buChar char="•"/>
                      </a:pPr>
                      <a:r>
                        <a:rPr lang="en-US" sz="1600" b="0">
                          <a:solidFill>
                            <a:srgbClr val="595959"/>
                          </a:solidFill>
                          <a:effectLst/>
                        </a:rPr>
                        <a:t>Technology developer (domX) </a:t>
                      </a:r>
                      <a:endParaRPr lang="en-US" sz="1600" b="0" i="0">
                        <a:solidFill>
                          <a:srgbClr val="595959"/>
                        </a:solidFill>
                        <a:effectLst/>
                        <a:latin typeface="Arial" panose="020B0604020202020204" pitchFamily="34" charset="0"/>
                      </a:endParaRPr>
                    </a:p>
                  </a:txBody>
                  <a:tcPr marL="74989" marR="74989" marT="37495" marB="37495"/>
                </a:tc>
                <a:extLst>
                  <a:ext uri="{0D108BD9-81ED-4DB2-BD59-A6C34878D82A}">
                    <a16:rowId xmlns:a16="http://schemas.microsoft.com/office/drawing/2014/main" val="3932660256"/>
                  </a:ext>
                </a:extLst>
              </a:tr>
              <a:tr h="637408">
                <a:tc>
                  <a:txBody>
                    <a:bodyPr/>
                    <a:lstStyle/>
                    <a:p>
                      <a:pPr algn="just" rtl="0" fontAlgn="base"/>
                      <a:r>
                        <a:rPr lang="en-US" sz="1600" b="1">
                          <a:solidFill>
                            <a:srgbClr val="595959"/>
                          </a:solidFill>
                          <a:effectLst/>
                        </a:rPr>
                        <a:t>Participants: </a:t>
                      </a:r>
                    </a:p>
                    <a:p>
                      <a:pPr marL="285750" indent="-285750" algn="just" rtl="0" fontAlgn="base">
                        <a:buFont typeface="Arial" panose="020B0604020202020204" pitchFamily="34" charset="0"/>
                        <a:buChar char="•"/>
                      </a:pPr>
                      <a:r>
                        <a:rPr lang="en-US" sz="1600" b="0">
                          <a:solidFill>
                            <a:srgbClr val="595959"/>
                          </a:solidFill>
                          <a:effectLst/>
                        </a:rPr>
                        <a:t>20 retail HERON consumers</a:t>
                      </a:r>
                      <a:endParaRPr lang="en-US" sz="4000" b="0" i="0">
                        <a:solidFill>
                          <a:srgbClr val="595959"/>
                        </a:solidFill>
                        <a:effectLst/>
                      </a:endParaRPr>
                    </a:p>
                  </a:txBody>
                  <a:tcPr marL="74989" marR="74989" marT="37495" marB="37495"/>
                </a:tc>
                <a:tc>
                  <a:txBody>
                    <a:bodyPr/>
                    <a:lstStyle/>
                    <a:p>
                      <a:pPr algn="just" rtl="0" fontAlgn="base"/>
                      <a:r>
                        <a:rPr lang="en-US" sz="1600" b="1">
                          <a:solidFill>
                            <a:srgbClr val="595959"/>
                          </a:solidFill>
                          <a:effectLst/>
                        </a:rPr>
                        <a:t>Customer portfolio: </a:t>
                      </a:r>
                    </a:p>
                    <a:p>
                      <a:pPr marL="285750" indent="-285750" algn="just" rtl="0" fontAlgn="base">
                        <a:buFont typeface="Arial" panose="020B0604020202020204" pitchFamily="34" charset="0"/>
                        <a:buChar char="•"/>
                      </a:pPr>
                      <a:r>
                        <a:rPr lang="en-US" sz="1600" b="0">
                          <a:solidFill>
                            <a:srgbClr val="595959"/>
                          </a:solidFill>
                          <a:effectLst/>
                        </a:rPr>
                        <a:t>&gt;20.000 retail natural gas consumers of HERON </a:t>
                      </a:r>
                      <a:endParaRPr lang="en-US" sz="4000" b="0" i="0">
                        <a:solidFill>
                          <a:srgbClr val="595959"/>
                        </a:solidFill>
                        <a:effectLst/>
                      </a:endParaRPr>
                    </a:p>
                  </a:txBody>
                  <a:tcPr marL="74989" marR="74989" marT="37495" marB="37495"/>
                </a:tc>
                <a:extLst>
                  <a:ext uri="{0D108BD9-81ED-4DB2-BD59-A6C34878D82A}">
                    <a16:rowId xmlns:a16="http://schemas.microsoft.com/office/drawing/2014/main" val="2463569705"/>
                  </a:ext>
                </a:extLst>
              </a:tr>
              <a:tr h="1424795">
                <a:tc>
                  <a:txBody>
                    <a:bodyPr/>
                    <a:lstStyle/>
                    <a:p>
                      <a:pPr algn="just" rtl="0" fontAlgn="base"/>
                      <a:r>
                        <a:rPr lang="en-US" sz="1600" b="1">
                          <a:solidFill>
                            <a:srgbClr val="595959"/>
                          </a:solidFill>
                          <a:effectLst/>
                        </a:rPr>
                        <a:t>Smart services: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Energy efficiency for space heating  </a:t>
                      </a:r>
                    </a:p>
                    <a:p>
                      <a:pPr marL="285750" indent="-285750" algn="just" rtl="0" fontAlgn="base">
                        <a:buFont typeface="Arial" panose="020B0604020202020204" pitchFamily="34" charset="0"/>
                        <a:buChar char="•"/>
                      </a:pPr>
                      <a:r>
                        <a:rPr lang="en-US" sz="1600" b="0">
                          <a:solidFill>
                            <a:srgbClr val="595959"/>
                          </a:solidFill>
                          <a:effectLst/>
                        </a:rPr>
                        <a:t>Real-time flexibility</a:t>
                      </a:r>
                    </a:p>
                    <a:p>
                      <a:pPr marL="285750" indent="-285750" algn="just" rtl="0" fontAlgn="base">
                        <a:buFont typeface="Arial" panose="020B0604020202020204" pitchFamily="34" charset="0"/>
                        <a:buChar char="•"/>
                      </a:pPr>
                      <a:r>
                        <a:rPr lang="en-US" sz="1600" b="0">
                          <a:solidFill>
                            <a:srgbClr val="595959"/>
                          </a:solidFill>
                          <a:effectLst/>
                        </a:rPr>
                        <a:t>Remote boiler technical support </a:t>
                      </a:r>
                      <a:endParaRPr lang="en-US" sz="1600" b="0" i="0">
                        <a:solidFill>
                          <a:srgbClr val="595959"/>
                        </a:solidFill>
                        <a:effectLst/>
                        <a:latin typeface="Arial" panose="020B0604020202020204" pitchFamily="34" charset="0"/>
                      </a:endParaRPr>
                    </a:p>
                  </a:txBody>
                  <a:tcPr marL="74989" marR="74989" marT="37495" marB="37495"/>
                </a:tc>
                <a:tc>
                  <a:txBody>
                    <a:bodyPr/>
                    <a:lstStyle/>
                    <a:p>
                      <a:pPr algn="just" rtl="0" fontAlgn="base"/>
                      <a:r>
                        <a:rPr lang="en-US" sz="1600" b="1">
                          <a:solidFill>
                            <a:srgbClr val="595959"/>
                          </a:solidFill>
                          <a:effectLst/>
                        </a:rPr>
                        <a:t>Infrastructure: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Smart IoT controller</a:t>
                      </a:r>
                    </a:p>
                    <a:p>
                      <a:pPr marL="285750" indent="-285750" algn="just" rtl="0" fontAlgn="base">
                        <a:buFont typeface="Arial" panose="020B0604020202020204" pitchFamily="34" charset="0"/>
                        <a:buChar char="•"/>
                      </a:pPr>
                      <a:r>
                        <a:rPr lang="en-US" sz="1600" b="0">
                          <a:solidFill>
                            <a:srgbClr val="595959"/>
                          </a:solidFill>
                          <a:effectLst/>
                        </a:rPr>
                        <a:t>Smart electricity meters </a:t>
                      </a:r>
                    </a:p>
                    <a:p>
                      <a:pPr marL="285750" indent="-285750" algn="just" rtl="0" fontAlgn="base">
                        <a:buFont typeface="Arial" panose="020B0604020202020204" pitchFamily="34" charset="0"/>
                        <a:buChar char="•"/>
                      </a:pPr>
                      <a:r>
                        <a:rPr lang="en-US" sz="1600" b="0">
                          <a:solidFill>
                            <a:srgbClr val="595959"/>
                          </a:solidFill>
                          <a:effectLst/>
                        </a:rPr>
                        <a:t>Smartphone application</a:t>
                      </a:r>
                    </a:p>
                    <a:p>
                      <a:pPr marL="285750" indent="-285750" algn="just" rtl="0" fontAlgn="base">
                        <a:buFont typeface="Arial" panose="020B0604020202020204" pitchFamily="34" charset="0"/>
                        <a:buChar char="•"/>
                      </a:pPr>
                      <a:r>
                        <a:rPr lang="en-US" sz="1600" b="0">
                          <a:solidFill>
                            <a:srgbClr val="595959"/>
                          </a:solidFill>
                          <a:effectLst/>
                        </a:rPr>
                        <a:t>Cross vector energy management platform (electricity-gas) </a:t>
                      </a:r>
                      <a:endParaRPr lang="en-US" sz="1600" b="0" i="0">
                        <a:solidFill>
                          <a:srgbClr val="595959"/>
                        </a:solidFill>
                        <a:effectLst/>
                        <a:latin typeface="Arial" panose="020B0604020202020204" pitchFamily="34" charset="0"/>
                      </a:endParaRPr>
                    </a:p>
                  </a:txBody>
                  <a:tcPr marL="74989" marR="74989" marT="37495" marB="37495"/>
                </a:tc>
                <a:extLst>
                  <a:ext uri="{0D108BD9-81ED-4DB2-BD59-A6C34878D82A}">
                    <a16:rowId xmlns:a16="http://schemas.microsoft.com/office/drawing/2014/main" val="3665999981"/>
                  </a:ext>
                </a:extLst>
              </a:tr>
              <a:tr h="1199827">
                <a:tc gridSpan="2">
                  <a:txBody>
                    <a:bodyPr/>
                    <a:lstStyle/>
                    <a:p>
                      <a:pPr algn="just" rtl="0" fontAlgn="base"/>
                      <a:r>
                        <a:rPr lang="en-US" sz="1600" b="1">
                          <a:solidFill>
                            <a:srgbClr val="595959"/>
                          </a:solidFill>
                          <a:effectLst/>
                        </a:rPr>
                        <a:t>Potential DLT platform usage: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Automated quantification and verification of energy savings for the supplier’s EEOS </a:t>
                      </a:r>
                    </a:p>
                    <a:p>
                      <a:pPr marL="285750" indent="-285750" algn="just" rtl="0" fontAlgn="base">
                        <a:buFont typeface="Arial" panose="020B0604020202020204" pitchFamily="34" charset="0"/>
                        <a:buChar char="•"/>
                      </a:pPr>
                      <a:r>
                        <a:rPr lang="en-US" sz="1600" b="0">
                          <a:solidFill>
                            <a:srgbClr val="595959"/>
                          </a:solidFill>
                          <a:effectLst/>
                        </a:rPr>
                        <a:t>Smart contracts</a:t>
                      </a:r>
                    </a:p>
                    <a:p>
                      <a:pPr marL="285750" indent="-285750" algn="just" rtl="0" fontAlgn="base">
                        <a:buFont typeface="Arial" panose="020B0604020202020204" pitchFamily="34" charset="0"/>
                        <a:buChar char="•"/>
                      </a:pPr>
                      <a:r>
                        <a:rPr lang="en-US" sz="1600" b="0">
                          <a:solidFill>
                            <a:srgbClr val="595959"/>
                          </a:solidFill>
                          <a:effectLst/>
                        </a:rPr>
                        <a:t>Energy tokens</a:t>
                      </a:r>
                      <a:endParaRPr lang="en-US" sz="1600" b="0" i="0">
                        <a:solidFill>
                          <a:srgbClr val="595959"/>
                        </a:solidFill>
                        <a:effectLst/>
                        <a:latin typeface="Arial" panose="020B0604020202020204" pitchFamily="34" charset="0"/>
                      </a:endParaRPr>
                    </a:p>
                  </a:txBody>
                  <a:tcPr marL="74989" marR="74989" marT="37495" marB="37495"/>
                </a:tc>
                <a:tc hMerge="1">
                  <a:txBody>
                    <a:bodyPr/>
                    <a:lstStyle/>
                    <a:p>
                      <a:endParaRPr lang="LID4096"/>
                    </a:p>
                  </a:txBody>
                  <a:tcPr/>
                </a:tc>
                <a:extLst>
                  <a:ext uri="{0D108BD9-81ED-4DB2-BD59-A6C34878D82A}">
                    <a16:rowId xmlns:a16="http://schemas.microsoft.com/office/drawing/2014/main" val="1318342879"/>
                  </a:ext>
                </a:extLst>
              </a:tr>
            </a:tbl>
          </a:graphicData>
        </a:graphic>
      </p:graphicFrame>
    </p:spTree>
    <p:extLst>
      <p:ext uri="{BB962C8B-B14F-4D97-AF65-F5344CB8AC3E}">
        <p14:creationId xmlns:p14="http://schemas.microsoft.com/office/powerpoint/2010/main" val="2613533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FBFD47CA-D5D2-6F75-3DF0-75897FF0A691}"/>
              </a:ext>
            </a:extLst>
          </p:cNvPr>
          <p:cNvSpPr txBox="1">
            <a:spLocks/>
          </p:cNvSpPr>
          <p:nvPr/>
        </p:nvSpPr>
        <p:spPr>
          <a:xfrm>
            <a:off x="1127760" y="232101"/>
            <a:ext cx="10596879" cy="773739"/>
          </a:xfrm>
          <a:prstGeom prst="rect">
            <a:avLst/>
          </a:prstGeom>
        </p:spPr>
        <p:txBody>
          <a:bodyPr vert="horz" lIns="91440" tIns="45720" rIns="91440" bIns="45720" rtlCol="0" anchor="b">
            <a:normAutofit fontScale="55000" lnSpcReduction="20000"/>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fontAlgn="auto">
              <a:lnSpc>
                <a:spcPct val="120000"/>
              </a:lnSpc>
              <a:spcBef>
                <a:spcPct val="0"/>
              </a:spcBef>
              <a:spcAft>
                <a:spcPts val="600"/>
              </a:spcAft>
              <a:buClrTx/>
              <a:buSzTx/>
              <a:tabLst/>
              <a:defRPr/>
            </a:pPr>
            <a:r>
              <a:rPr kumimoji="0" lang="en-US" sz="4000" b="0" i="0" u="none" strike="noStrike" kern="1200" cap="none" spc="300" normalizeH="0" baseline="0" noProof="0">
                <a:ln>
                  <a:noFill/>
                </a:ln>
                <a:effectLst/>
                <a:uLnTx/>
                <a:uFillTx/>
                <a:latin typeface="+mj-lt"/>
                <a:ea typeface="+mj-ea"/>
                <a:cs typeface="+mj-cs"/>
              </a:rPr>
              <a:t>Smart energy management for EV chargers and electricity-based HVAC appliances</a:t>
            </a:r>
          </a:p>
        </p:txBody>
      </p:sp>
      <p:graphicFrame>
        <p:nvGraphicFramePr>
          <p:cNvPr id="2" name="Table 1">
            <a:extLst>
              <a:ext uri="{FF2B5EF4-FFF2-40B4-BE49-F238E27FC236}">
                <a16:creationId xmlns:a16="http://schemas.microsoft.com/office/drawing/2014/main" id="{015FB360-6D30-49CA-8134-7579D0740FB3}"/>
              </a:ext>
            </a:extLst>
          </p:cNvPr>
          <p:cNvGraphicFramePr>
            <a:graphicFrameLocks noGrp="1"/>
          </p:cNvGraphicFramePr>
          <p:nvPr>
            <p:extLst>
              <p:ext uri="{D42A27DB-BD31-4B8C-83A1-F6EECF244321}">
                <p14:modId xmlns:p14="http://schemas.microsoft.com/office/powerpoint/2010/main" val="2210447642"/>
              </p:ext>
            </p:extLst>
          </p:nvPr>
        </p:nvGraphicFramePr>
        <p:xfrm>
          <a:off x="1127759" y="1005840"/>
          <a:ext cx="10596879" cy="4242198"/>
        </p:xfrm>
        <a:graphic>
          <a:graphicData uri="http://schemas.openxmlformats.org/drawingml/2006/table">
            <a:tbl>
              <a:tblPr>
                <a:tableStyleId>{BC89EF96-8CEA-46FF-86C4-4CE0E7609802}</a:tableStyleId>
              </a:tblPr>
              <a:tblGrid>
                <a:gridCol w="5354321">
                  <a:extLst>
                    <a:ext uri="{9D8B030D-6E8A-4147-A177-3AD203B41FA5}">
                      <a16:colId xmlns:a16="http://schemas.microsoft.com/office/drawing/2014/main" val="1611202287"/>
                    </a:ext>
                  </a:extLst>
                </a:gridCol>
                <a:gridCol w="5242558">
                  <a:extLst>
                    <a:ext uri="{9D8B030D-6E8A-4147-A177-3AD203B41FA5}">
                      <a16:colId xmlns:a16="http://schemas.microsoft.com/office/drawing/2014/main" val="1764627064"/>
                    </a:ext>
                  </a:extLst>
                </a:gridCol>
              </a:tblGrid>
              <a:tr h="731299">
                <a:tc>
                  <a:txBody>
                    <a:bodyPr/>
                    <a:lstStyle/>
                    <a:p>
                      <a:pPr algn="just" rtl="0" fontAlgn="base"/>
                      <a:r>
                        <a:rPr lang="en-US" sz="1600" b="1">
                          <a:solidFill>
                            <a:srgbClr val="595959"/>
                          </a:solidFill>
                          <a:effectLst/>
                        </a:rPr>
                        <a:t>Area:</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TBD</a:t>
                      </a:r>
                      <a:endParaRPr lang="en-US" sz="1600" b="0" i="0">
                        <a:solidFill>
                          <a:srgbClr val="595959"/>
                        </a:solidFill>
                        <a:effectLst/>
                        <a:latin typeface="Arial" panose="020B0604020202020204" pitchFamily="34" charset="0"/>
                      </a:endParaRPr>
                    </a:p>
                  </a:txBody>
                  <a:tcPr marL="73130" marR="73130" marT="36565" marB="36565"/>
                </a:tc>
                <a:tc>
                  <a:txBody>
                    <a:bodyPr/>
                    <a:lstStyle/>
                    <a:p>
                      <a:pPr algn="just" rtl="0" fontAlgn="base"/>
                      <a:r>
                        <a:rPr lang="en-US" sz="1600" b="1">
                          <a:solidFill>
                            <a:srgbClr val="595959"/>
                          </a:solidFill>
                          <a:effectLst/>
                        </a:rPr>
                        <a:t>Stakeholders: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Energy management company (HIVEN) </a:t>
                      </a:r>
                    </a:p>
                    <a:p>
                      <a:pPr marL="285750" indent="-285750" algn="just" rtl="0" fontAlgn="base">
                        <a:buFont typeface="Arial" panose="020B0604020202020204" pitchFamily="34" charset="0"/>
                        <a:buChar char="•"/>
                      </a:pPr>
                      <a:r>
                        <a:rPr lang="en-US" sz="1600" b="0">
                          <a:solidFill>
                            <a:srgbClr val="595959"/>
                          </a:solidFill>
                          <a:effectLst/>
                        </a:rPr>
                        <a:t>Energy supplier (TBD) </a:t>
                      </a:r>
                      <a:endParaRPr lang="en-US" sz="1600" b="0" i="0">
                        <a:solidFill>
                          <a:srgbClr val="595959"/>
                        </a:solidFill>
                        <a:effectLst/>
                        <a:latin typeface="Arial" panose="020B0604020202020204" pitchFamily="34" charset="0"/>
                      </a:endParaRPr>
                    </a:p>
                  </a:txBody>
                  <a:tcPr marL="73130" marR="73130" marT="36565" marB="36565"/>
                </a:tc>
                <a:extLst>
                  <a:ext uri="{0D108BD9-81ED-4DB2-BD59-A6C34878D82A}">
                    <a16:rowId xmlns:a16="http://schemas.microsoft.com/office/drawing/2014/main" val="4144170840"/>
                  </a:ext>
                </a:extLst>
              </a:tr>
              <a:tr h="840994">
                <a:tc>
                  <a:txBody>
                    <a:bodyPr/>
                    <a:lstStyle/>
                    <a:p>
                      <a:pPr algn="just" rtl="0" fontAlgn="base"/>
                      <a:r>
                        <a:rPr lang="en-US" sz="1600" b="1">
                          <a:solidFill>
                            <a:srgbClr val="595959"/>
                          </a:solidFill>
                          <a:effectLst/>
                        </a:rPr>
                        <a:t>Participants: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400 households spread in two locations </a:t>
                      </a:r>
                      <a:endParaRPr lang="en-US" sz="1600" b="0" i="0">
                        <a:solidFill>
                          <a:srgbClr val="595959"/>
                        </a:solidFill>
                        <a:effectLst/>
                        <a:latin typeface="Arial" panose="020B0604020202020204" pitchFamily="34" charset="0"/>
                      </a:endParaRPr>
                    </a:p>
                  </a:txBody>
                  <a:tcPr marL="73130" marR="73130" marT="36565" marB="36565"/>
                </a:tc>
                <a:tc>
                  <a:txBody>
                    <a:bodyPr/>
                    <a:lstStyle/>
                    <a:p>
                      <a:pPr algn="just" rtl="0" fontAlgn="base"/>
                      <a:r>
                        <a:rPr lang="en-US" sz="1600" b="1">
                          <a:solidFill>
                            <a:srgbClr val="595959"/>
                          </a:solidFill>
                          <a:effectLst/>
                        </a:rPr>
                        <a:t>Customer portfolio:</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20-30K households across HIVEN partnerships </a:t>
                      </a:r>
                      <a:endParaRPr lang="en-US" sz="1600" b="0" i="0">
                        <a:solidFill>
                          <a:srgbClr val="595959"/>
                        </a:solidFill>
                        <a:effectLst/>
                        <a:latin typeface="Arial" panose="020B0604020202020204" pitchFamily="34" charset="0"/>
                      </a:endParaRPr>
                    </a:p>
                  </a:txBody>
                  <a:tcPr marL="73130" marR="73130" marT="36565" marB="36565"/>
                </a:tc>
                <a:extLst>
                  <a:ext uri="{0D108BD9-81ED-4DB2-BD59-A6C34878D82A}">
                    <a16:rowId xmlns:a16="http://schemas.microsoft.com/office/drawing/2014/main" val="26950493"/>
                  </a:ext>
                </a:extLst>
              </a:tr>
              <a:tr h="1279774">
                <a:tc>
                  <a:txBody>
                    <a:bodyPr/>
                    <a:lstStyle/>
                    <a:p>
                      <a:pPr algn="just" rtl="0" fontAlgn="base"/>
                      <a:r>
                        <a:rPr lang="en-US" sz="1600" b="1">
                          <a:solidFill>
                            <a:srgbClr val="595959"/>
                          </a:solidFill>
                          <a:effectLst/>
                        </a:rPr>
                        <a:t>Smart services:</a:t>
                      </a:r>
                      <a:r>
                        <a:rPr lang="en-US" sz="1600" b="0">
                          <a:solidFill>
                            <a:srgbClr val="595959"/>
                          </a:solidFill>
                          <a:effectLst/>
                        </a:rPr>
                        <a:t> </a:t>
                      </a:r>
                      <a:endParaRPr lang="en-US" sz="4000" b="0">
                        <a:solidFill>
                          <a:srgbClr val="595959"/>
                        </a:solidFill>
                        <a:effectLst/>
                      </a:endParaRPr>
                    </a:p>
                    <a:p>
                      <a:pPr algn="just" rtl="0" fontAlgn="base">
                        <a:buFont typeface="+mj-lt"/>
                        <a:buAutoNum type="arabicPeriod"/>
                      </a:pPr>
                      <a:r>
                        <a:rPr lang="en-US" sz="1600" b="0">
                          <a:solidFill>
                            <a:srgbClr val="595959"/>
                          </a:solidFill>
                          <a:effectLst/>
                        </a:rPr>
                        <a:t>Demand shaping based on: </a:t>
                      </a:r>
                    </a:p>
                    <a:p>
                      <a:pPr marL="285750" indent="-285750" algn="just" rtl="0" fontAlgn="base">
                        <a:buFont typeface="Arial" panose="020B0604020202020204" pitchFamily="34" charset="0"/>
                        <a:buChar char="•"/>
                      </a:pPr>
                      <a:r>
                        <a:rPr lang="en-US" sz="1600" b="0">
                          <a:solidFill>
                            <a:srgbClr val="595959"/>
                          </a:solidFill>
                          <a:effectLst/>
                        </a:rPr>
                        <a:t>variable pricing (20-30% cost reduction) </a:t>
                      </a:r>
                    </a:p>
                    <a:p>
                      <a:pPr marL="285750" indent="-285750" algn="just" rtl="0" fontAlgn="base">
                        <a:buFont typeface="Arial" panose="020B0604020202020204" pitchFamily="34" charset="0"/>
                        <a:buChar char="•"/>
                      </a:pPr>
                      <a:r>
                        <a:rPr lang="en-US" sz="1600" b="0">
                          <a:solidFill>
                            <a:srgbClr val="595959"/>
                          </a:solidFill>
                          <a:effectLst/>
                        </a:rPr>
                        <a:t>CO2-levels (reduction of 20-40%)  </a:t>
                      </a:r>
                    </a:p>
                    <a:p>
                      <a:pPr algn="just" rtl="0" fontAlgn="base">
                        <a:buFont typeface="+mj-lt"/>
                        <a:buAutoNum type="arabicPeriod" startAt="2"/>
                      </a:pPr>
                      <a:r>
                        <a:rPr lang="en-US" sz="1600" b="0">
                          <a:solidFill>
                            <a:srgbClr val="595959"/>
                          </a:solidFill>
                          <a:effectLst/>
                        </a:rPr>
                        <a:t>Demand flexibility offered to the DSO and TSO, with possible participation in the balancing market</a:t>
                      </a:r>
                      <a:endParaRPr lang="en-US" sz="1600" b="0" i="0">
                        <a:solidFill>
                          <a:srgbClr val="595959"/>
                        </a:solidFill>
                        <a:effectLst/>
                        <a:latin typeface="Arial" panose="020B0604020202020204" pitchFamily="34" charset="0"/>
                      </a:endParaRPr>
                    </a:p>
                  </a:txBody>
                  <a:tcPr marL="73130" marR="73130" marT="36565" marB="36565"/>
                </a:tc>
                <a:tc>
                  <a:txBody>
                    <a:bodyPr/>
                    <a:lstStyle/>
                    <a:p>
                      <a:pPr algn="just" rtl="0" fontAlgn="base"/>
                      <a:r>
                        <a:rPr lang="en-US" sz="1600" b="1">
                          <a:solidFill>
                            <a:srgbClr val="595959"/>
                          </a:solidFill>
                          <a:effectLst/>
                        </a:rPr>
                        <a:t>Infrastructure: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Cloud connectivity to smart appliances  </a:t>
                      </a:r>
                    </a:p>
                    <a:p>
                      <a:pPr marL="285750" indent="-285750" algn="just" rtl="0" fontAlgn="base">
                        <a:buFont typeface="Arial" panose="020B0604020202020204" pitchFamily="34" charset="0"/>
                        <a:buChar char="•"/>
                      </a:pPr>
                      <a:r>
                        <a:rPr lang="en-US" sz="1600" b="0">
                          <a:solidFill>
                            <a:srgbClr val="595959"/>
                          </a:solidFill>
                          <a:effectLst/>
                        </a:rPr>
                        <a:t>smart energy management algorithms  </a:t>
                      </a:r>
                    </a:p>
                    <a:p>
                      <a:pPr marL="285750" indent="-285750" algn="just" rtl="0" fontAlgn="base">
                        <a:buFont typeface="Arial" panose="020B0604020202020204" pitchFamily="34" charset="0"/>
                        <a:buChar char="•"/>
                      </a:pPr>
                      <a:r>
                        <a:rPr lang="en-US" sz="1600" b="0">
                          <a:solidFill>
                            <a:srgbClr val="595959"/>
                          </a:solidFill>
                          <a:effectLst/>
                        </a:rPr>
                        <a:t>Smartphone app  </a:t>
                      </a:r>
                      <a:endParaRPr lang="en-US" sz="1600" b="0" i="0">
                        <a:solidFill>
                          <a:srgbClr val="595959"/>
                        </a:solidFill>
                        <a:effectLst/>
                        <a:latin typeface="Arial" panose="020B0604020202020204" pitchFamily="34" charset="0"/>
                      </a:endParaRPr>
                    </a:p>
                  </a:txBody>
                  <a:tcPr marL="73130" marR="73130" marT="36565" marB="36565"/>
                </a:tc>
                <a:extLst>
                  <a:ext uri="{0D108BD9-81ED-4DB2-BD59-A6C34878D82A}">
                    <a16:rowId xmlns:a16="http://schemas.microsoft.com/office/drawing/2014/main" val="2730657751"/>
                  </a:ext>
                </a:extLst>
              </a:tr>
              <a:tr h="1060384">
                <a:tc gridSpan="2">
                  <a:txBody>
                    <a:bodyPr/>
                    <a:lstStyle/>
                    <a:p>
                      <a:pPr algn="just" rtl="0" fontAlgn="base"/>
                      <a:r>
                        <a:rPr lang="en-US" sz="1600" b="1">
                          <a:solidFill>
                            <a:srgbClr val="595959"/>
                          </a:solidFill>
                          <a:effectLst/>
                        </a:rPr>
                        <a:t>Potential DLT platform usage: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Energy tokens  </a:t>
                      </a:r>
                    </a:p>
                    <a:p>
                      <a:pPr marL="285750" indent="-285750" algn="just" rtl="0" fontAlgn="base">
                        <a:buFont typeface="Arial" panose="020B0604020202020204" pitchFamily="34" charset="0"/>
                        <a:buChar char="•"/>
                      </a:pPr>
                      <a:r>
                        <a:rPr lang="en-US" sz="1600" b="0">
                          <a:solidFill>
                            <a:srgbClr val="595959"/>
                          </a:solidFill>
                          <a:effectLst/>
                        </a:rPr>
                        <a:t>Smart contracts  </a:t>
                      </a:r>
                    </a:p>
                    <a:p>
                      <a:pPr marL="285750" indent="-285750" algn="just" rtl="0" fontAlgn="base">
                        <a:buFont typeface="Arial" panose="020B0604020202020204" pitchFamily="34" charset="0"/>
                        <a:buChar char="•"/>
                      </a:pPr>
                      <a:r>
                        <a:rPr lang="en-US" sz="1600" b="0">
                          <a:solidFill>
                            <a:srgbClr val="595959"/>
                          </a:solidFill>
                          <a:effectLst/>
                        </a:rPr>
                        <a:t>Quantification and verification of energy savings for EEOS </a:t>
                      </a:r>
                      <a:endParaRPr lang="en-US" sz="1600" b="0" i="0">
                        <a:solidFill>
                          <a:srgbClr val="595959"/>
                        </a:solidFill>
                        <a:effectLst/>
                        <a:latin typeface="Arial" panose="020B0604020202020204" pitchFamily="34" charset="0"/>
                      </a:endParaRPr>
                    </a:p>
                  </a:txBody>
                  <a:tcPr marL="73130" marR="73130" marT="36565" marB="36565"/>
                </a:tc>
                <a:tc hMerge="1">
                  <a:txBody>
                    <a:bodyPr/>
                    <a:lstStyle/>
                    <a:p>
                      <a:endParaRPr lang="LID4096"/>
                    </a:p>
                  </a:txBody>
                  <a:tcPr/>
                </a:tc>
                <a:extLst>
                  <a:ext uri="{0D108BD9-81ED-4DB2-BD59-A6C34878D82A}">
                    <a16:rowId xmlns:a16="http://schemas.microsoft.com/office/drawing/2014/main" val="3113458610"/>
                  </a:ext>
                </a:extLst>
              </a:tr>
            </a:tbl>
          </a:graphicData>
        </a:graphic>
      </p:graphicFrame>
    </p:spTree>
    <p:extLst>
      <p:ext uri="{BB962C8B-B14F-4D97-AF65-F5344CB8AC3E}">
        <p14:creationId xmlns:p14="http://schemas.microsoft.com/office/powerpoint/2010/main" val="1357412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FBFD47CA-D5D2-6F75-3DF0-75897FF0A691}"/>
              </a:ext>
            </a:extLst>
          </p:cNvPr>
          <p:cNvSpPr txBox="1">
            <a:spLocks/>
          </p:cNvSpPr>
          <p:nvPr/>
        </p:nvSpPr>
        <p:spPr>
          <a:xfrm>
            <a:off x="1127760" y="436880"/>
            <a:ext cx="10596879" cy="497840"/>
          </a:xfrm>
          <a:prstGeom prst="rect">
            <a:avLst/>
          </a:prstGeom>
        </p:spPr>
        <p:txBody>
          <a:bodyPr vert="horz" lIns="91440" tIns="45720" rIns="91440" bIns="45720" rtlCol="0" anchor="b">
            <a:normAutofit fontScale="62500" lnSpcReduction="20000"/>
          </a:bodyPr>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marL="0" marR="0" lvl="0" indent="0" fontAlgn="auto">
              <a:lnSpc>
                <a:spcPct val="120000"/>
              </a:lnSpc>
              <a:spcBef>
                <a:spcPct val="0"/>
              </a:spcBef>
              <a:spcAft>
                <a:spcPts val="600"/>
              </a:spcAft>
              <a:buClrTx/>
              <a:buSzTx/>
              <a:tabLst/>
              <a:defRPr/>
            </a:pPr>
            <a:r>
              <a:rPr kumimoji="0" lang="en-US" sz="4000" b="0" i="0" u="none" strike="noStrike" kern="1200" cap="none" spc="300" normalizeH="0" baseline="0" noProof="0">
                <a:ln>
                  <a:noFill/>
                </a:ln>
                <a:effectLst/>
                <a:uLnTx/>
                <a:uFillTx/>
                <a:latin typeface="+mj-lt"/>
                <a:ea typeface="+mj-ea"/>
                <a:cs typeface="+mj-cs"/>
              </a:rPr>
              <a:t>Decentralized Energy Efficiency Power Plant (DEEPP) </a:t>
            </a:r>
          </a:p>
        </p:txBody>
      </p:sp>
      <p:graphicFrame>
        <p:nvGraphicFramePr>
          <p:cNvPr id="2" name="Table 1">
            <a:extLst>
              <a:ext uri="{FF2B5EF4-FFF2-40B4-BE49-F238E27FC236}">
                <a16:creationId xmlns:a16="http://schemas.microsoft.com/office/drawing/2014/main" id="{824124F1-EF79-426E-A4B9-7BAA100275E5}"/>
              </a:ext>
            </a:extLst>
          </p:cNvPr>
          <p:cNvGraphicFramePr>
            <a:graphicFrameLocks noGrp="1"/>
          </p:cNvGraphicFramePr>
          <p:nvPr>
            <p:extLst>
              <p:ext uri="{D42A27DB-BD31-4B8C-83A1-F6EECF244321}">
                <p14:modId xmlns:p14="http://schemas.microsoft.com/office/powerpoint/2010/main" val="1672391672"/>
              </p:ext>
            </p:extLst>
          </p:nvPr>
        </p:nvGraphicFramePr>
        <p:xfrm>
          <a:off x="1127760" y="1222149"/>
          <a:ext cx="10596879" cy="4468219"/>
        </p:xfrm>
        <a:graphic>
          <a:graphicData uri="http://schemas.openxmlformats.org/drawingml/2006/table">
            <a:tbl>
              <a:tblPr>
                <a:tableStyleId>{BC89EF96-8CEA-46FF-86C4-4CE0E7609802}</a:tableStyleId>
              </a:tblPr>
              <a:tblGrid>
                <a:gridCol w="5754219">
                  <a:extLst>
                    <a:ext uri="{9D8B030D-6E8A-4147-A177-3AD203B41FA5}">
                      <a16:colId xmlns:a16="http://schemas.microsoft.com/office/drawing/2014/main" val="2560296415"/>
                    </a:ext>
                  </a:extLst>
                </a:gridCol>
                <a:gridCol w="4842660">
                  <a:extLst>
                    <a:ext uri="{9D8B030D-6E8A-4147-A177-3AD203B41FA5}">
                      <a16:colId xmlns:a16="http://schemas.microsoft.com/office/drawing/2014/main" val="950138146"/>
                    </a:ext>
                  </a:extLst>
                </a:gridCol>
              </a:tblGrid>
              <a:tr h="933581">
                <a:tc>
                  <a:txBody>
                    <a:bodyPr/>
                    <a:lstStyle/>
                    <a:p>
                      <a:pPr algn="just" rtl="0" fontAlgn="base"/>
                      <a:r>
                        <a:rPr lang="en-US" sz="1600" b="1">
                          <a:solidFill>
                            <a:srgbClr val="595959"/>
                          </a:solidFill>
                          <a:effectLst/>
                        </a:rPr>
                        <a:t>Status: </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Proof of concept</a:t>
                      </a:r>
                      <a:endParaRPr lang="en-US" sz="1600" b="0" i="0">
                        <a:solidFill>
                          <a:srgbClr val="595959"/>
                        </a:solidFill>
                        <a:effectLst/>
                        <a:latin typeface="Arial" panose="020B0604020202020204" pitchFamily="34" charset="0"/>
                      </a:endParaRPr>
                    </a:p>
                  </a:txBody>
                  <a:tcPr marL="81181" marR="81181" marT="40590" marB="40590"/>
                </a:tc>
                <a:tc>
                  <a:txBody>
                    <a:bodyPr/>
                    <a:lstStyle/>
                    <a:p>
                      <a:pPr algn="just" rtl="0" fontAlgn="base"/>
                      <a:r>
                        <a:rPr lang="en-US" sz="1600" b="1">
                          <a:solidFill>
                            <a:srgbClr val="595959"/>
                          </a:solidFill>
                          <a:effectLst/>
                        </a:rPr>
                        <a:t>Stakeholders: </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Business model developer (IEECP);  </a:t>
                      </a:r>
                    </a:p>
                    <a:p>
                      <a:pPr marL="285750" indent="-285750" algn="just" rtl="0" fontAlgn="base">
                        <a:buFont typeface="Arial" panose="020B0604020202020204" pitchFamily="34" charset="0"/>
                        <a:buChar char="•"/>
                      </a:pPr>
                      <a:r>
                        <a:rPr lang="en-US" sz="1600" b="0">
                          <a:solidFill>
                            <a:srgbClr val="595959"/>
                          </a:solidFill>
                          <a:effectLst/>
                        </a:rPr>
                        <a:t>Technology enablers (EW, INLE, DOMX);  </a:t>
                      </a:r>
                      <a:endParaRPr lang="en-US" sz="1600" b="0" i="0">
                        <a:solidFill>
                          <a:srgbClr val="595959"/>
                        </a:solidFill>
                        <a:effectLst/>
                        <a:latin typeface="Arial" panose="020B0604020202020204" pitchFamily="34" charset="0"/>
                      </a:endParaRPr>
                    </a:p>
                  </a:txBody>
                  <a:tcPr marL="81181" marR="81181" marT="40590" marB="40590"/>
                </a:tc>
                <a:extLst>
                  <a:ext uri="{0D108BD9-81ED-4DB2-BD59-A6C34878D82A}">
                    <a16:rowId xmlns:a16="http://schemas.microsoft.com/office/drawing/2014/main" val="1482615429"/>
                  </a:ext>
                </a:extLst>
              </a:tr>
              <a:tr h="690038">
                <a:tc>
                  <a:txBody>
                    <a:bodyPr/>
                    <a:lstStyle/>
                    <a:p>
                      <a:pPr algn="just" rtl="0" fontAlgn="base"/>
                      <a:r>
                        <a:rPr lang="en-US" sz="1600" b="1">
                          <a:solidFill>
                            <a:srgbClr val="595959"/>
                          </a:solidFill>
                          <a:effectLst/>
                        </a:rPr>
                        <a:t>Participants: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consortium and selected stakeholders </a:t>
                      </a:r>
                      <a:endParaRPr lang="en-US" sz="1600" b="0" i="0">
                        <a:solidFill>
                          <a:srgbClr val="595959"/>
                        </a:solidFill>
                        <a:effectLst/>
                        <a:latin typeface="Arial" panose="020B0604020202020204" pitchFamily="34" charset="0"/>
                      </a:endParaRPr>
                    </a:p>
                  </a:txBody>
                  <a:tcPr marL="81181" marR="81181" marT="40590" marB="40590"/>
                </a:tc>
                <a:tc>
                  <a:txBody>
                    <a:bodyPr/>
                    <a:lstStyle/>
                    <a:p>
                      <a:pPr algn="just" rtl="0" fontAlgn="base"/>
                      <a:r>
                        <a:rPr lang="en-US" sz="1600" b="1">
                          <a:solidFill>
                            <a:srgbClr val="595959"/>
                          </a:solidFill>
                          <a:effectLst/>
                        </a:rPr>
                        <a:t>Potential replicants:</a:t>
                      </a:r>
                      <a:r>
                        <a:rPr lang="en-US" sz="1600" b="0">
                          <a:solidFill>
                            <a:srgbClr val="595959"/>
                          </a:solidFill>
                          <a:effectLst/>
                        </a:rPr>
                        <a:t> </a:t>
                      </a:r>
                      <a:endParaRPr lang="en-US" sz="4000" b="0">
                        <a:solidFill>
                          <a:srgbClr val="595959"/>
                        </a:solidFill>
                        <a:effectLst/>
                      </a:endParaRPr>
                    </a:p>
                    <a:p>
                      <a:pPr algn="just" rtl="0" fontAlgn="base">
                        <a:buFont typeface="Arial" panose="020B0604020202020204" pitchFamily="34" charset="0"/>
                        <a:buChar char="•"/>
                      </a:pPr>
                      <a:r>
                        <a:rPr lang="en-US" sz="1600" b="0">
                          <a:solidFill>
                            <a:srgbClr val="595959"/>
                          </a:solidFill>
                          <a:effectLst/>
                        </a:rPr>
                        <a:t>Technology enablers and stakeholders</a:t>
                      </a:r>
                      <a:endParaRPr lang="en-US" sz="1600" b="0" i="0">
                        <a:solidFill>
                          <a:srgbClr val="595959"/>
                        </a:solidFill>
                        <a:effectLst/>
                        <a:latin typeface="Arial" panose="020B0604020202020204" pitchFamily="34" charset="0"/>
                      </a:endParaRPr>
                    </a:p>
                  </a:txBody>
                  <a:tcPr marL="81181" marR="81181" marT="40590" marB="40590"/>
                </a:tc>
                <a:extLst>
                  <a:ext uri="{0D108BD9-81ED-4DB2-BD59-A6C34878D82A}">
                    <a16:rowId xmlns:a16="http://schemas.microsoft.com/office/drawing/2014/main" val="2175459062"/>
                  </a:ext>
                </a:extLst>
              </a:tr>
              <a:tr h="1055352">
                <a:tc>
                  <a:txBody>
                    <a:bodyPr/>
                    <a:lstStyle/>
                    <a:p>
                      <a:pPr algn="just" rtl="0" fontAlgn="base"/>
                      <a:r>
                        <a:rPr lang="en-US" sz="1600" b="1">
                          <a:solidFill>
                            <a:srgbClr val="595959"/>
                          </a:solidFill>
                          <a:effectLst/>
                        </a:rPr>
                        <a:t>Smart services:</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Rewards for decentralized energy savings  </a:t>
                      </a:r>
                    </a:p>
                    <a:p>
                      <a:pPr marL="285750" indent="-285750" algn="just" rtl="0" fontAlgn="base">
                        <a:buFont typeface="Arial" panose="020B0604020202020204" pitchFamily="34" charset="0"/>
                        <a:buChar char="•"/>
                      </a:pPr>
                      <a:r>
                        <a:rPr lang="en-US" sz="1600" b="0">
                          <a:solidFill>
                            <a:srgbClr val="595959"/>
                          </a:solidFill>
                          <a:effectLst/>
                        </a:rPr>
                        <a:t>Rewards for flexibility services to DSOs </a:t>
                      </a:r>
                    </a:p>
                    <a:p>
                      <a:pPr marL="285750" indent="-285750" algn="just" rtl="0" fontAlgn="base">
                        <a:buFont typeface="Arial" panose="020B0604020202020204" pitchFamily="34" charset="0"/>
                        <a:buChar char="•"/>
                      </a:pPr>
                      <a:r>
                        <a:rPr lang="en-US" sz="1600" b="0">
                          <a:solidFill>
                            <a:srgbClr val="595959"/>
                          </a:solidFill>
                          <a:effectLst/>
                        </a:rPr>
                        <a:t>Facilitation of Energy Efficiency as a Service with ESCO marketplace  </a:t>
                      </a:r>
                      <a:endParaRPr lang="en-US" sz="1600" b="0" i="0">
                        <a:solidFill>
                          <a:srgbClr val="595959"/>
                        </a:solidFill>
                        <a:effectLst/>
                        <a:latin typeface="Arial" panose="020B0604020202020204" pitchFamily="34" charset="0"/>
                      </a:endParaRPr>
                    </a:p>
                  </a:txBody>
                  <a:tcPr marL="81181" marR="81181" marT="40590" marB="40590"/>
                </a:tc>
                <a:tc>
                  <a:txBody>
                    <a:bodyPr/>
                    <a:lstStyle/>
                    <a:p>
                      <a:pPr algn="just" rtl="0" fontAlgn="base"/>
                      <a:r>
                        <a:rPr lang="en-US" sz="1600" b="1">
                          <a:solidFill>
                            <a:srgbClr val="595959"/>
                          </a:solidFill>
                          <a:effectLst/>
                        </a:rPr>
                        <a:t>Infrastructure:</a:t>
                      </a:r>
                      <a:r>
                        <a:rPr lang="en-US" sz="1600" b="0">
                          <a:solidFill>
                            <a:srgbClr val="595959"/>
                          </a:solidFill>
                          <a:effectLst/>
                        </a:rPr>
                        <a:t> </a:t>
                      </a:r>
                      <a:endParaRPr lang="en-US" sz="4000" b="0">
                        <a:solidFill>
                          <a:srgbClr val="595959"/>
                        </a:solidFill>
                        <a:effectLst/>
                      </a:endParaRPr>
                    </a:p>
                    <a:p>
                      <a:pPr marL="285750" indent="-285750" algn="just" rtl="0" fontAlgn="base">
                        <a:buFont typeface="Arial" panose="020B0604020202020204" pitchFamily="34" charset="0"/>
                        <a:buChar char="•"/>
                      </a:pPr>
                      <a:r>
                        <a:rPr lang="en-US" sz="1600" b="0">
                          <a:solidFill>
                            <a:srgbClr val="595959"/>
                          </a:solidFill>
                          <a:effectLst/>
                        </a:rPr>
                        <a:t>Pay-for-Performance MRV algorithms  </a:t>
                      </a:r>
                    </a:p>
                    <a:p>
                      <a:pPr marL="285750" indent="-285750" algn="just" rtl="0" fontAlgn="base">
                        <a:buFont typeface="Arial" panose="020B0604020202020204" pitchFamily="34" charset="0"/>
                        <a:buChar char="•"/>
                      </a:pPr>
                      <a:r>
                        <a:rPr lang="en-US" sz="1600" b="0">
                          <a:solidFill>
                            <a:srgbClr val="595959"/>
                          </a:solidFill>
                          <a:effectLst/>
                        </a:rPr>
                        <a:t>Decentralized app connectivity to smart meters and smart appliances </a:t>
                      </a:r>
                      <a:endParaRPr lang="en-US" sz="1600" b="0" i="0">
                        <a:solidFill>
                          <a:srgbClr val="595959"/>
                        </a:solidFill>
                        <a:effectLst/>
                        <a:latin typeface="Arial" panose="020B0604020202020204" pitchFamily="34" charset="0"/>
                      </a:endParaRPr>
                    </a:p>
                  </a:txBody>
                  <a:tcPr marL="81181" marR="81181" marT="40590" marB="40590"/>
                </a:tc>
                <a:extLst>
                  <a:ext uri="{0D108BD9-81ED-4DB2-BD59-A6C34878D82A}">
                    <a16:rowId xmlns:a16="http://schemas.microsoft.com/office/drawing/2014/main" val="3966266689"/>
                  </a:ext>
                </a:extLst>
              </a:tr>
              <a:tr h="1298895">
                <a:tc gridSpan="2">
                  <a:txBody>
                    <a:bodyPr/>
                    <a:lstStyle/>
                    <a:p>
                      <a:pPr algn="just" rtl="0" fontAlgn="base"/>
                      <a:r>
                        <a:rPr lang="en-GB" sz="1600" b="1">
                          <a:solidFill>
                            <a:srgbClr val="595959"/>
                          </a:solidFill>
                          <a:effectLst/>
                        </a:rPr>
                        <a:t>Potential DLT platform usage:</a:t>
                      </a:r>
                      <a:r>
                        <a:rPr lang="en-GB" sz="1600" b="0">
                          <a:solidFill>
                            <a:srgbClr val="595959"/>
                          </a:solidFill>
                          <a:effectLst/>
                        </a:rPr>
                        <a:t> </a:t>
                      </a:r>
                      <a:endParaRPr lang="en-GB" sz="4000" b="0">
                        <a:solidFill>
                          <a:srgbClr val="595959"/>
                        </a:solidFill>
                        <a:effectLst/>
                      </a:endParaRPr>
                    </a:p>
                    <a:p>
                      <a:pPr marL="285750" indent="-285750" algn="just" rtl="0" fontAlgn="base">
                        <a:buFont typeface="Arial" panose="020B0604020202020204" pitchFamily="34" charset="0"/>
                        <a:buChar char="•"/>
                      </a:pPr>
                      <a:r>
                        <a:rPr lang="en-GB" sz="1600" b="0">
                          <a:solidFill>
                            <a:srgbClr val="595959"/>
                          </a:solidFill>
                          <a:effectLst/>
                        </a:rPr>
                        <a:t>DEEPP interfaces with the blockchain platform </a:t>
                      </a:r>
                    </a:p>
                    <a:p>
                      <a:pPr marL="285750" indent="-285750" algn="just" rtl="0" fontAlgn="base">
                        <a:buFont typeface="Arial" panose="020B0604020202020204" pitchFamily="34" charset="0"/>
                        <a:buChar char="•"/>
                      </a:pPr>
                      <a:r>
                        <a:rPr lang="en-US" sz="1600" b="0">
                          <a:solidFill>
                            <a:srgbClr val="595959"/>
                          </a:solidFill>
                          <a:effectLst/>
                        </a:rPr>
                        <a:t>DEEPP Utility DAO </a:t>
                      </a:r>
                      <a:endParaRPr lang="en-GB" sz="1600" b="0">
                        <a:solidFill>
                          <a:srgbClr val="595959"/>
                        </a:solidFill>
                        <a:effectLst/>
                      </a:endParaRPr>
                    </a:p>
                    <a:p>
                      <a:pPr marL="285750" indent="-285750" algn="just" rtl="0" fontAlgn="base">
                        <a:buFont typeface="Arial" panose="020B0604020202020204" pitchFamily="34" charset="0"/>
                        <a:buChar char="•"/>
                      </a:pPr>
                      <a:r>
                        <a:rPr lang="en-GB" sz="1600" b="0">
                          <a:solidFill>
                            <a:srgbClr val="595959"/>
                          </a:solidFill>
                          <a:effectLst/>
                        </a:rPr>
                        <a:t>Energy tokens to reward energy efficiency measures and flexibility participation </a:t>
                      </a:r>
                    </a:p>
                    <a:p>
                      <a:pPr marL="285750" indent="-285750" algn="just" rtl="0" fontAlgn="base">
                        <a:buFont typeface="Arial" panose="020B0604020202020204" pitchFamily="34" charset="0"/>
                        <a:buChar char="•"/>
                      </a:pPr>
                      <a:r>
                        <a:rPr lang="en-GB" sz="1600" b="0">
                          <a:solidFill>
                            <a:srgbClr val="595959"/>
                          </a:solidFill>
                          <a:effectLst/>
                        </a:rPr>
                        <a:t>Smart contracts between consumers and DSOs, Energy Utilities and ESCOs  </a:t>
                      </a:r>
                    </a:p>
                    <a:p>
                      <a:pPr marL="285750" indent="-285750" algn="just" rtl="0" fontAlgn="base">
                        <a:buFont typeface="Arial" panose="020B0604020202020204" pitchFamily="34" charset="0"/>
                        <a:buChar char="•"/>
                      </a:pPr>
                      <a:r>
                        <a:rPr lang="en-GB" sz="1600" b="0">
                          <a:solidFill>
                            <a:srgbClr val="595959"/>
                          </a:solidFill>
                          <a:effectLst/>
                        </a:rPr>
                        <a:t>EED Article 7:  Automated quantification and verification of energy savings for EEOSs </a:t>
                      </a:r>
                      <a:endParaRPr lang="en-GB" sz="1600" b="0" i="0">
                        <a:solidFill>
                          <a:srgbClr val="595959"/>
                        </a:solidFill>
                        <a:effectLst/>
                        <a:latin typeface="Arial" panose="020B0604020202020204" pitchFamily="34" charset="0"/>
                      </a:endParaRPr>
                    </a:p>
                  </a:txBody>
                  <a:tcPr marL="81181" marR="81181" marT="40590" marB="40590"/>
                </a:tc>
                <a:tc hMerge="1">
                  <a:txBody>
                    <a:bodyPr/>
                    <a:lstStyle/>
                    <a:p>
                      <a:endParaRPr lang="LID4096"/>
                    </a:p>
                  </a:txBody>
                  <a:tcPr/>
                </a:tc>
                <a:extLst>
                  <a:ext uri="{0D108BD9-81ED-4DB2-BD59-A6C34878D82A}">
                    <a16:rowId xmlns:a16="http://schemas.microsoft.com/office/drawing/2014/main" val="4052510670"/>
                  </a:ext>
                </a:extLst>
              </a:tr>
            </a:tbl>
          </a:graphicData>
        </a:graphic>
      </p:graphicFrame>
    </p:spTree>
    <p:extLst>
      <p:ext uri="{BB962C8B-B14F-4D97-AF65-F5344CB8AC3E}">
        <p14:creationId xmlns:p14="http://schemas.microsoft.com/office/powerpoint/2010/main" val="3025572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6A24A2-ADA2-4253-9870-7E976FAF0216}"/>
              </a:ext>
            </a:extLst>
          </p:cNvPr>
          <p:cNvSpPr txBox="1">
            <a:spLocks/>
          </p:cNvSpPr>
          <p:nvPr/>
        </p:nvSpPr>
        <p:spPr>
          <a:xfrm>
            <a:off x="886690" y="313510"/>
            <a:ext cx="9874997" cy="764904"/>
          </a:xfrm>
          <a:prstGeom prst="rect">
            <a:avLst/>
          </a:prstGeom>
        </p:spPr>
        <p:txBody>
          <a:bodyPr lIns="91440" tIns="45720" rIns="91440" bIns="45720" anchor="t"/>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a:defRPr/>
            </a:pPr>
            <a:r>
              <a:rPr lang="en-GB">
                <a:solidFill>
                  <a:srgbClr val="000000"/>
                </a:solidFill>
                <a:latin typeface="Arial Nova"/>
                <a:ea typeface="Calibri"/>
                <a:cs typeface="Calibri"/>
              </a:rPr>
              <a:t>Achievements</a:t>
            </a:r>
            <a:endParaRPr lang="en-US"/>
          </a:p>
        </p:txBody>
      </p:sp>
      <p:sp>
        <p:nvSpPr>
          <p:cNvPr id="2" name="TextBox 1">
            <a:extLst>
              <a:ext uri="{FF2B5EF4-FFF2-40B4-BE49-F238E27FC236}">
                <a16:creationId xmlns:a16="http://schemas.microsoft.com/office/drawing/2014/main" id="{72F83A7C-1794-DAB3-D5BB-F9FB7EEEC219}"/>
              </a:ext>
            </a:extLst>
          </p:cNvPr>
          <p:cNvSpPr txBox="1"/>
          <p:nvPr/>
        </p:nvSpPr>
        <p:spPr>
          <a:xfrm>
            <a:off x="753980" y="1084847"/>
            <a:ext cx="11345777" cy="50629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b="1">
                <a:solidFill>
                  <a:schemeClr val="accent1"/>
                </a:solidFill>
                <a:ea typeface="+mn-lt"/>
                <a:cs typeface="+mn-lt"/>
              </a:rPr>
              <a:t>Blockchain</a:t>
            </a:r>
          </a:p>
          <a:p>
            <a:pPr marL="285750" indent="-285750">
              <a:buFont typeface="Arial"/>
              <a:buChar char="•"/>
            </a:pPr>
            <a:r>
              <a:rPr lang="en-US" sz="1700">
                <a:ea typeface="+mn-lt"/>
                <a:cs typeface="+mn-lt"/>
              </a:rPr>
              <a:t>To support the core of </a:t>
            </a:r>
            <a:r>
              <a:rPr lang="en-US" sz="1700" err="1">
                <a:ea typeface="+mn-lt"/>
                <a:cs typeface="+mn-lt"/>
              </a:rPr>
              <a:t>InEExS</a:t>
            </a:r>
            <a:r>
              <a:rPr lang="en-US" sz="1700">
                <a:ea typeface="+mn-lt"/>
                <a:cs typeface="+mn-lt"/>
              </a:rPr>
              <a:t>, </a:t>
            </a:r>
            <a:r>
              <a:rPr lang="en-US" sz="1700" err="1">
                <a:ea typeface="+mn-lt"/>
                <a:cs typeface="+mn-lt"/>
              </a:rPr>
              <a:t>EnergyWeb</a:t>
            </a:r>
            <a:r>
              <a:rPr lang="en-US" sz="1700">
                <a:ea typeface="+mn-lt"/>
                <a:cs typeface="+mn-lt"/>
              </a:rPr>
              <a:t> built a secure blockchain network to automate tasks (</a:t>
            </a:r>
            <a:r>
              <a:rPr lang="en-US" sz="1700" err="1">
                <a:ea typeface="+mn-lt"/>
                <a:cs typeface="+mn-lt"/>
              </a:rPr>
              <a:t>SmartFlows</a:t>
            </a:r>
            <a:r>
              <a:rPr lang="en-US" sz="1700">
                <a:ea typeface="+mn-lt"/>
                <a:cs typeface="+mn-lt"/>
              </a:rPr>
              <a:t>), </a:t>
            </a:r>
            <a:endParaRPr lang="en-US">
              <a:ea typeface="+mn-lt"/>
              <a:cs typeface="+mn-lt"/>
            </a:endParaRPr>
          </a:p>
          <a:p>
            <a:pPr marL="285750" indent="-285750">
              <a:buFont typeface="Arial"/>
              <a:buChar char="•"/>
            </a:pPr>
            <a:r>
              <a:rPr lang="en-US" sz="1700">
                <a:ea typeface="+mn-lt"/>
                <a:cs typeface="+mn-lt"/>
              </a:rPr>
              <a:t>created a software application (</a:t>
            </a:r>
            <a:r>
              <a:rPr lang="en-US" sz="1700" err="1">
                <a:ea typeface="+mn-lt"/>
                <a:cs typeface="+mn-lt"/>
              </a:rPr>
              <a:t>dApp</a:t>
            </a:r>
            <a:r>
              <a:rPr lang="en-US" sz="1700">
                <a:ea typeface="+mn-lt"/>
                <a:cs typeface="+mn-lt"/>
              </a:rPr>
              <a:t>) to run on the network and </a:t>
            </a:r>
            <a:endParaRPr lang="en-US">
              <a:ea typeface="+mn-lt"/>
              <a:cs typeface="+mn-lt"/>
            </a:endParaRPr>
          </a:p>
          <a:p>
            <a:pPr marL="285750" indent="-285750">
              <a:buFont typeface="Arial"/>
              <a:buChar char="•"/>
            </a:pPr>
            <a:r>
              <a:rPr lang="en-US" sz="1700">
                <a:ea typeface="+mn-lt"/>
                <a:cs typeface="+mn-lt"/>
              </a:rPr>
              <a:t>provided tools to convert business case logic into </a:t>
            </a:r>
            <a:r>
              <a:rPr lang="en-US" sz="1700" err="1">
                <a:ea typeface="+mn-lt"/>
                <a:cs typeface="+mn-lt"/>
              </a:rPr>
              <a:t>SmartFlows</a:t>
            </a:r>
            <a:r>
              <a:rPr lang="en-US" sz="1700">
                <a:ea typeface="+mn-lt"/>
                <a:cs typeface="+mn-lt"/>
              </a:rPr>
              <a:t>. </a:t>
            </a:r>
            <a:endParaRPr lang="en-US">
              <a:ea typeface="+mn-lt"/>
              <a:cs typeface="+mn-lt"/>
            </a:endParaRPr>
          </a:p>
          <a:p>
            <a:pPr marL="285750" indent="-285750">
              <a:buFont typeface="Arial"/>
              <a:buChar char="•"/>
            </a:pPr>
            <a:r>
              <a:rPr lang="en-US" sz="1700">
                <a:ea typeface="+mn-lt"/>
                <a:cs typeface="+mn-lt"/>
              </a:rPr>
              <a:t>This provides effective monitoring and verification that incentivizes end clients to deliver energy services.</a:t>
            </a:r>
            <a:endParaRPr lang="en-US"/>
          </a:p>
          <a:p>
            <a:endParaRPr lang="en-US" sz="1700">
              <a:ea typeface="+mn-lt"/>
              <a:cs typeface="+mn-lt"/>
            </a:endParaRPr>
          </a:p>
          <a:p>
            <a:r>
              <a:rPr lang="en-US" sz="1700" b="1">
                <a:solidFill>
                  <a:schemeClr val="accent1"/>
                </a:solidFill>
                <a:ea typeface="+mn-lt"/>
                <a:cs typeface="+mn-lt"/>
              </a:rPr>
              <a:t>Energy communities</a:t>
            </a:r>
          </a:p>
          <a:p>
            <a:pPr marL="285750" indent="-285750">
              <a:buFont typeface="Arial"/>
              <a:buChar char="•"/>
            </a:pPr>
            <a:r>
              <a:rPr lang="en-US" sz="1700">
                <a:ea typeface="+mn-lt"/>
                <a:cs typeface="+mn-lt"/>
              </a:rPr>
              <a:t>fully implemented an application to optimize energy efficiency among users of DERs in a Local Energy Community of ENERCOOP.</a:t>
            </a:r>
            <a:endParaRPr lang="en-US" sz="1700"/>
          </a:p>
          <a:p>
            <a:pPr marL="285750" indent="-285750">
              <a:buFont typeface="Arial"/>
              <a:buChar char="•"/>
            </a:pPr>
            <a:r>
              <a:rPr lang="en-US" sz="1700"/>
              <a:t>Scaled deployment from 65 to 700 users</a:t>
            </a:r>
          </a:p>
          <a:p>
            <a:endParaRPr lang="en-US" sz="1700">
              <a:solidFill>
                <a:srgbClr val="000000"/>
              </a:solidFill>
            </a:endParaRPr>
          </a:p>
          <a:p>
            <a:r>
              <a:rPr lang="en-US" sz="1700" b="1">
                <a:solidFill>
                  <a:schemeClr val="accent1"/>
                </a:solidFill>
              </a:rPr>
              <a:t>Gas boiler efficiency</a:t>
            </a:r>
          </a:p>
          <a:p>
            <a:pPr marL="285750" indent="-285750">
              <a:buFont typeface="Arial"/>
              <a:buChar char="•"/>
            </a:pPr>
            <a:r>
              <a:rPr lang="en-US" sz="1700"/>
              <a:t>For quick savings from gas boilers with minimal investments, HERON </a:t>
            </a:r>
            <a:r>
              <a:rPr lang="en-US" sz="1700">
                <a:ea typeface="+mn-lt"/>
                <a:cs typeface="+mn-lt"/>
              </a:rPr>
              <a:t>designed a legal framework for a market-ready natural gas product based on the smart heating controller of DOMX.</a:t>
            </a:r>
          </a:p>
          <a:p>
            <a:endParaRPr lang="en-US" sz="1700"/>
          </a:p>
          <a:p>
            <a:r>
              <a:rPr lang="en-US" sz="1700" b="1">
                <a:solidFill>
                  <a:schemeClr val="accent1"/>
                </a:solidFill>
              </a:rPr>
              <a:t>EVs for demand response</a:t>
            </a:r>
          </a:p>
          <a:p>
            <a:pPr marL="285750" indent="-285750">
              <a:buFont typeface="Arial"/>
              <a:buChar char="•"/>
            </a:pPr>
            <a:r>
              <a:rPr lang="en-US" sz="1700"/>
              <a:t>Developed an effective solution for residential demand response with the aggregation of EV assets. </a:t>
            </a:r>
          </a:p>
          <a:p>
            <a:pPr marL="285750" indent="-285750">
              <a:buFont typeface="Arial"/>
              <a:buChar char="•"/>
            </a:pPr>
            <a:r>
              <a:rPr lang="en-US" sz="1700"/>
              <a:t>HIVEN </a:t>
            </a:r>
            <a:r>
              <a:rPr lang="en-US" sz="1700">
                <a:ea typeface="+mn-lt"/>
                <a:cs typeface="+mn-lt"/>
              </a:rPr>
              <a:t>pilots smart charging technologies for EVs combined with demand response logic in Sweden in collaboration with FORTUM retail and Svenska </a:t>
            </a:r>
            <a:r>
              <a:rPr lang="en-US" sz="1700" err="1">
                <a:ea typeface="+mn-lt"/>
                <a:cs typeface="+mn-lt"/>
              </a:rPr>
              <a:t>Kraftnät</a:t>
            </a:r>
            <a:r>
              <a:rPr lang="en-US" sz="1700">
                <a:ea typeface="+mn-lt"/>
                <a:cs typeface="+mn-lt"/>
              </a:rPr>
              <a:t>. </a:t>
            </a:r>
            <a:endParaRPr lang="en-US" sz="1700"/>
          </a:p>
        </p:txBody>
      </p:sp>
    </p:spTree>
    <p:extLst>
      <p:ext uri="{BB962C8B-B14F-4D97-AF65-F5344CB8AC3E}">
        <p14:creationId xmlns:p14="http://schemas.microsoft.com/office/powerpoint/2010/main" val="991776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6A24A2-ADA2-4253-9870-7E976FAF0216}"/>
              </a:ext>
            </a:extLst>
          </p:cNvPr>
          <p:cNvSpPr txBox="1">
            <a:spLocks/>
          </p:cNvSpPr>
          <p:nvPr/>
        </p:nvSpPr>
        <p:spPr>
          <a:xfrm>
            <a:off x="886690" y="313510"/>
            <a:ext cx="9874997" cy="764904"/>
          </a:xfrm>
          <a:prstGeom prst="rect">
            <a:avLst/>
          </a:prstGeom>
        </p:spPr>
        <p:txBody>
          <a:bodyPr lIns="91440" tIns="45720" rIns="91440" bIns="45720" anchor="t"/>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a:defRPr/>
            </a:pPr>
            <a:r>
              <a:rPr lang="en-GB">
                <a:solidFill>
                  <a:srgbClr val="000000"/>
                </a:solidFill>
                <a:latin typeface="Arial Nova"/>
                <a:ea typeface="Calibri"/>
                <a:cs typeface="Calibri"/>
              </a:rPr>
              <a:t>Challenges and barriers</a:t>
            </a:r>
            <a:endParaRPr lang="en-US"/>
          </a:p>
        </p:txBody>
      </p:sp>
      <p:sp>
        <p:nvSpPr>
          <p:cNvPr id="2" name="TextBox 1">
            <a:extLst>
              <a:ext uri="{FF2B5EF4-FFF2-40B4-BE49-F238E27FC236}">
                <a16:creationId xmlns:a16="http://schemas.microsoft.com/office/drawing/2014/main" id="{63D61DD7-9C81-8C8F-2BC1-C6DE17D9401F}"/>
              </a:ext>
            </a:extLst>
          </p:cNvPr>
          <p:cNvSpPr txBox="1"/>
          <p:nvPr/>
        </p:nvSpPr>
        <p:spPr>
          <a:xfrm>
            <a:off x="683795" y="1014663"/>
            <a:ext cx="10623884" cy="50629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b="1">
                <a:solidFill>
                  <a:schemeClr val="accent1"/>
                </a:solidFill>
              </a:rPr>
              <a:t>Hesitancy of adoption</a:t>
            </a:r>
            <a:endParaRPr lang="en-US" sz="1700">
              <a:solidFill>
                <a:schemeClr val="accent1"/>
              </a:solidFill>
            </a:endParaRPr>
          </a:p>
          <a:p>
            <a:pPr marL="285750" lvl="1" indent="-285750">
              <a:buFont typeface="Arial"/>
              <a:buChar char="•"/>
            </a:pPr>
            <a:r>
              <a:rPr lang="en-US" sz="1700"/>
              <a:t>Building owners and other stakeholders reluctant to embrace emerging technologies and new business models due to perceived complexities, costs, data concerns and psychological factors.</a:t>
            </a:r>
          </a:p>
          <a:p>
            <a:pPr marL="285750" indent="-285750">
              <a:buFont typeface="Arial"/>
              <a:buChar char="•"/>
            </a:pPr>
            <a:endParaRPr lang="en-US" sz="1700" b="1"/>
          </a:p>
          <a:p>
            <a:r>
              <a:rPr lang="en-US" sz="1700" b="1">
                <a:solidFill>
                  <a:schemeClr val="accent1"/>
                </a:solidFill>
              </a:rPr>
              <a:t>Technical challenges</a:t>
            </a:r>
            <a:endParaRPr lang="en-US" sz="1700">
              <a:solidFill>
                <a:schemeClr val="accent1"/>
              </a:solidFill>
            </a:endParaRPr>
          </a:p>
          <a:p>
            <a:pPr marL="285750" lvl="1" indent="-285750">
              <a:buFont typeface="Arial"/>
              <a:buChar char="•"/>
            </a:pPr>
            <a:r>
              <a:rPr lang="en-US" sz="1700"/>
              <a:t>Complex integration of technologies for risks of interoperability, cybersecurity, etc.</a:t>
            </a:r>
          </a:p>
          <a:p>
            <a:pPr marL="285750" lvl="1" indent="-285750">
              <a:buFont typeface="Arial"/>
              <a:buChar char="•"/>
            </a:pPr>
            <a:r>
              <a:rPr lang="en-US" sz="1700"/>
              <a:t>Technical infrastructure for demand response not often available at the DSO level</a:t>
            </a:r>
          </a:p>
          <a:p>
            <a:pPr marL="285750" lvl="1" indent="-285750">
              <a:buFont typeface="Arial"/>
              <a:buChar char="•"/>
            </a:pPr>
            <a:r>
              <a:rPr lang="en-US" sz="1700">
                <a:solidFill>
                  <a:srgbClr val="000000"/>
                </a:solidFill>
              </a:rPr>
              <a:t>With blockchain, trust is ensured in transactions, but there might be issues related to technical constraints such as scalability and performance.</a:t>
            </a:r>
          </a:p>
          <a:p>
            <a:pPr marL="285750" lvl="1" indent="-285750">
              <a:buFont typeface="Arial"/>
              <a:buChar char="•"/>
            </a:pPr>
            <a:endParaRPr lang="en-US" sz="1700">
              <a:solidFill>
                <a:srgbClr val="000000"/>
              </a:solidFill>
            </a:endParaRPr>
          </a:p>
          <a:p>
            <a:r>
              <a:rPr lang="en-US" sz="1700" b="1">
                <a:solidFill>
                  <a:schemeClr val="accent1"/>
                </a:solidFill>
              </a:rPr>
              <a:t>Financial barriers</a:t>
            </a:r>
            <a:endParaRPr lang="en-US" sz="1700">
              <a:solidFill>
                <a:schemeClr val="accent1"/>
              </a:solidFill>
            </a:endParaRPr>
          </a:p>
          <a:p>
            <a:pPr marL="285750" indent="-285750">
              <a:buFont typeface="Arial"/>
              <a:buChar char="•"/>
            </a:pPr>
            <a:r>
              <a:rPr lang="en-US" sz="1700"/>
              <a:t>Upfront costs for technology installation, especially for smaller projects.</a:t>
            </a:r>
          </a:p>
          <a:p>
            <a:pPr marL="285750" lvl="1" indent="-285750">
              <a:buFont typeface="Arial"/>
              <a:buChar char="•"/>
            </a:pPr>
            <a:r>
              <a:rPr lang="en-US" sz="1700"/>
              <a:t>Securing financing, particularly for smaller energy efficiency projects with limited financial resources.</a:t>
            </a:r>
          </a:p>
          <a:p>
            <a:pPr marL="285750" lvl="1" indent="-285750">
              <a:buFont typeface="Arial"/>
              <a:buChar char="•"/>
            </a:pPr>
            <a:r>
              <a:rPr lang="en-US" sz="1700">
                <a:solidFill>
                  <a:srgbClr val="000000"/>
                </a:solidFill>
              </a:rPr>
              <a:t>Lack of financial standardization, gaps in knowledge and communication between the different parties.</a:t>
            </a:r>
          </a:p>
          <a:p>
            <a:pPr marL="285750" lvl="1" indent="-285750">
              <a:buFont typeface="Arial"/>
              <a:buChar char="•"/>
            </a:pPr>
            <a:endParaRPr lang="en-US" sz="1700">
              <a:solidFill>
                <a:schemeClr val="accent1"/>
              </a:solidFill>
            </a:endParaRPr>
          </a:p>
          <a:p>
            <a:r>
              <a:rPr lang="en-US" sz="1700" b="1">
                <a:solidFill>
                  <a:schemeClr val="accent1"/>
                </a:solidFill>
              </a:rPr>
              <a:t>Regulatory and market barriers</a:t>
            </a:r>
            <a:endParaRPr lang="en-US" sz="1700">
              <a:solidFill>
                <a:schemeClr val="accent1"/>
              </a:solidFill>
            </a:endParaRPr>
          </a:p>
          <a:p>
            <a:pPr marL="285750" lvl="1" indent="-285750">
              <a:buFont typeface="Arial"/>
              <a:buChar char="•"/>
            </a:pPr>
            <a:r>
              <a:rPr lang="en-US" sz="1700"/>
              <a:t>Lack of standardized processes and regulations for energy savings verification </a:t>
            </a:r>
          </a:p>
          <a:p>
            <a:pPr marL="285750" lvl="1" indent="-285750">
              <a:buFont typeface="Arial"/>
              <a:buChar char="•"/>
            </a:pPr>
            <a:r>
              <a:rPr lang="en-US" sz="1700"/>
              <a:t>Existing regulatory framework may not adequately drive market forces for demand-side flexibility and energy efficiency investments for all concerned sectors</a:t>
            </a:r>
          </a:p>
        </p:txBody>
      </p:sp>
    </p:spTree>
    <p:extLst>
      <p:ext uri="{BB962C8B-B14F-4D97-AF65-F5344CB8AC3E}">
        <p14:creationId xmlns:p14="http://schemas.microsoft.com/office/powerpoint/2010/main" val="3455321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6A24A2-ADA2-4253-9870-7E976FAF0216}"/>
              </a:ext>
            </a:extLst>
          </p:cNvPr>
          <p:cNvSpPr txBox="1">
            <a:spLocks/>
          </p:cNvSpPr>
          <p:nvPr/>
        </p:nvSpPr>
        <p:spPr>
          <a:xfrm>
            <a:off x="886690" y="313510"/>
            <a:ext cx="9874997" cy="764904"/>
          </a:xfrm>
          <a:prstGeom prst="rect">
            <a:avLst/>
          </a:prstGeom>
        </p:spPr>
        <p:txBody>
          <a:bodyPr lIns="91440" tIns="45720" rIns="91440" bIns="45720" anchor="t"/>
          <a:lstStyle>
            <a:lvl1pPr marL="0" indent="0" algn="l" defTabSz="914400" rtl="0" eaLnBrk="1" latinLnBrk="0" hangingPunct="1">
              <a:lnSpc>
                <a:spcPct val="150000"/>
              </a:lnSpc>
              <a:spcBef>
                <a:spcPts val="1000"/>
              </a:spcBef>
              <a:buFont typeface="Arial"/>
              <a:buNone/>
              <a:defRPr lang="en-US" sz="2800" b="1" i="0" kern="1200" spc="300" dirty="0">
                <a:solidFill>
                  <a:schemeClr val="tx1"/>
                </a:solidFill>
                <a:effectLst/>
                <a:latin typeface="+mn-lt"/>
                <a:ea typeface="Open Sans" charset="0"/>
                <a:cs typeface="Arial" panose="020B0604020202020204" pitchFamily="34" charset="0"/>
              </a:defRPr>
            </a:lvl1pPr>
          </a:lstStyle>
          <a:p>
            <a:pPr>
              <a:defRPr/>
            </a:pPr>
            <a:r>
              <a:rPr lang="en-GB">
                <a:solidFill>
                  <a:srgbClr val="000000"/>
                </a:solidFill>
                <a:latin typeface="Arial Nova"/>
                <a:ea typeface="Calibri"/>
                <a:cs typeface="Calibri"/>
              </a:rPr>
              <a:t>Future developments and replication</a:t>
            </a:r>
            <a:endParaRPr lang="en-US"/>
          </a:p>
        </p:txBody>
      </p:sp>
      <p:graphicFrame>
        <p:nvGraphicFramePr>
          <p:cNvPr id="2" name="Diagram 1">
            <a:extLst>
              <a:ext uri="{FF2B5EF4-FFF2-40B4-BE49-F238E27FC236}">
                <a16:creationId xmlns:a16="http://schemas.microsoft.com/office/drawing/2014/main" id="{EAC49D8B-939A-95C9-E23D-B3880245844B}"/>
              </a:ext>
            </a:extLst>
          </p:cNvPr>
          <p:cNvGraphicFramePr/>
          <p:nvPr>
            <p:extLst>
              <p:ext uri="{D42A27DB-BD31-4B8C-83A1-F6EECF244321}">
                <p14:modId xmlns:p14="http://schemas.microsoft.com/office/powerpoint/2010/main" val="3444838011"/>
              </p:ext>
            </p:extLst>
          </p:nvPr>
        </p:nvGraphicFramePr>
        <p:xfrm>
          <a:off x="1587910" y="1078414"/>
          <a:ext cx="9016180" cy="49682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phic 7" descr="Ui Ux outline">
            <a:extLst>
              <a:ext uri="{FF2B5EF4-FFF2-40B4-BE49-F238E27FC236}">
                <a16:creationId xmlns:a16="http://schemas.microsoft.com/office/drawing/2014/main" id="{75DD4328-5E24-4F79-88E6-7C39087AF35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88636" y="4187658"/>
            <a:ext cx="657860" cy="657860"/>
          </a:xfrm>
          <a:prstGeom prst="rect">
            <a:avLst/>
          </a:prstGeom>
        </p:spPr>
      </p:pic>
      <p:pic>
        <p:nvPicPr>
          <p:cNvPr id="10" name="Graphic 9" descr="Document outline">
            <a:extLst>
              <a:ext uri="{FF2B5EF4-FFF2-40B4-BE49-F238E27FC236}">
                <a16:creationId xmlns:a16="http://schemas.microsoft.com/office/drawing/2014/main" id="{219AC1E8-5A1A-4019-AEBA-13C796D858A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737857" y="5112922"/>
            <a:ext cx="657860" cy="657860"/>
          </a:xfrm>
          <a:prstGeom prst="rect">
            <a:avLst/>
          </a:prstGeom>
        </p:spPr>
      </p:pic>
      <p:pic>
        <p:nvPicPr>
          <p:cNvPr id="12" name="Graphic 11" descr="Link outline">
            <a:extLst>
              <a:ext uri="{FF2B5EF4-FFF2-40B4-BE49-F238E27FC236}">
                <a16:creationId xmlns:a16="http://schemas.microsoft.com/office/drawing/2014/main" id="{C9E96CD2-B73F-4712-A15A-FA5890395C0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158124" y="2276106"/>
            <a:ext cx="688372" cy="688372"/>
          </a:xfrm>
          <a:prstGeom prst="rect">
            <a:avLst/>
          </a:prstGeom>
        </p:spPr>
      </p:pic>
      <p:pic>
        <p:nvPicPr>
          <p:cNvPr id="16" name="Graphic 15" descr="Users outline">
            <a:extLst>
              <a:ext uri="{FF2B5EF4-FFF2-40B4-BE49-F238E27FC236}">
                <a16:creationId xmlns:a16="http://schemas.microsoft.com/office/drawing/2014/main" id="{132F8E35-7CA9-492F-AE8E-8B2AD6694B3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285602" y="3231882"/>
            <a:ext cx="688372" cy="688372"/>
          </a:xfrm>
          <a:prstGeom prst="rect">
            <a:avLst/>
          </a:prstGeom>
        </p:spPr>
      </p:pic>
      <p:pic>
        <p:nvPicPr>
          <p:cNvPr id="18" name="Graphic 17" descr="Remote work outline">
            <a:extLst>
              <a:ext uri="{FF2B5EF4-FFF2-40B4-BE49-F238E27FC236}">
                <a16:creationId xmlns:a16="http://schemas.microsoft.com/office/drawing/2014/main" id="{EFA041BD-8BE0-4E38-8CEC-268047D0DE8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770821" y="1394054"/>
            <a:ext cx="624896" cy="624896"/>
          </a:xfrm>
          <a:prstGeom prst="rect">
            <a:avLst/>
          </a:prstGeom>
        </p:spPr>
      </p:pic>
    </p:spTree>
    <p:extLst>
      <p:ext uri="{BB962C8B-B14F-4D97-AF65-F5344CB8AC3E}">
        <p14:creationId xmlns:p14="http://schemas.microsoft.com/office/powerpoint/2010/main" val="2785020213"/>
      </p:ext>
    </p:extLst>
  </p:cSld>
  <p:clrMapOvr>
    <a:masterClrMapping/>
  </p:clrMapOvr>
</p:sld>
</file>

<file path=ppt/theme/theme1.xml><?xml version="1.0" encoding="utf-8"?>
<a:theme xmlns:a="http://schemas.openxmlformats.org/drawingml/2006/main" name="4_Office Theme">
  <a:themeElements>
    <a:clrScheme name="INEEXS">
      <a:dk1>
        <a:srgbClr val="000000"/>
      </a:dk1>
      <a:lt1>
        <a:sysClr val="window" lastClr="FFFFFF"/>
      </a:lt1>
      <a:dk2>
        <a:srgbClr val="44546A"/>
      </a:dk2>
      <a:lt2>
        <a:srgbClr val="E7E6E6"/>
      </a:lt2>
      <a:accent1>
        <a:srgbClr val="D600FF"/>
      </a:accent1>
      <a:accent2>
        <a:srgbClr val="7604FF"/>
      </a:accent2>
      <a:accent3>
        <a:srgbClr val="001EFF"/>
      </a:accent3>
      <a:accent4>
        <a:srgbClr val="00B8FF"/>
      </a:accent4>
      <a:accent5>
        <a:srgbClr val="00FF9F"/>
      </a:accent5>
      <a:accent6>
        <a:srgbClr val="D54773"/>
      </a:accent6>
      <a:hlink>
        <a:srgbClr val="001EFF"/>
      </a:hlink>
      <a:folHlink>
        <a:srgbClr val="D600FF"/>
      </a:folHlink>
    </a:clrScheme>
    <a:fontScheme name="INEEXS">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EEXS_PRESENTATION TEMPLATE_draft" id="{30BF2E68-80EE-4297-8F52-0DFDC6474E2A}" vid="{50F698C4-6C6F-42EC-885C-9B84B1342468}"/>
    </a:ext>
  </a:extLst>
</a:theme>
</file>

<file path=ppt/theme/theme2.xml><?xml version="1.0" encoding="utf-8"?>
<a:theme xmlns:a="http://schemas.openxmlformats.org/drawingml/2006/main" name="3_Office Theme">
  <a:themeElements>
    <a:clrScheme name="INEEXS">
      <a:dk1>
        <a:srgbClr val="000000"/>
      </a:dk1>
      <a:lt1>
        <a:sysClr val="window" lastClr="FFFFFF"/>
      </a:lt1>
      <a:dk2>
        <a:srgbClr val="44546A"/>
      </a:dk2>
      <a:lt2>
        <a:srgbClr val="E7E6E6"/>
      </a:lt2>
      <a:accent1>
        <a:srgbClr val="D600FF"/>
      </a:accent1>
      <a:accent2>
        <a:srgbClr val="7604FF"/>
      </a:accent2>
      <a:accent3>
        <a:srgbClr val="001EFF"/>
      </a:accent3>
      <a:accent4>
        <a:srgbClr val="00B8FF"/>
      </a:accent4>
      <a:accent5>
        <a:srgbClr val="00FF9F"/>
      </a:accent5>
      <a:accent6>
        <a:srgbClr val="D54773"/>
      </a:accent6>
      <a:hlink>
        <a:srgbClr val="001EFF"/>
      </a:hlink>
      <a:folHlink>
        <a:srgbClr val="D600FF"/>
      </a:folHlink>
    </a:clrScheme>
    <a:fontScheme name="INEEXS">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EEXS_PRESENTATION TEMPLATE_draft" id="{30BF2E68-80EE-4297-8F52-0DFDC6474E2A}" vid="{8C4F75E7-7EB1-4A07-AAA4-C6127C8D700F}"/>
    </a:ext>
  </a:extLst>
</a:theme>
</file>

<file path=ppt/theme/theme3.xml><?xml version="1.0" encoding="utf-8"?>
<a:theme xmlns:a="http://schemas.openxmlformats.org/drawingml/2006/main" name="5_Office Theme">
  <a:themeElements>
    <a:clrScheme name="INEEXS">
      <a:dk1>
        <a:srgbClr val="000000"/>
      </a:dk1>
      <a:lt1>
        <a:sysClr val="window" lastClr="FFFFFF"/>
      </a:lt1>
      <a:dk2>
        <a:srgbClr val="44546A"/>
      </a:dk2>
      <a:lt2>
        <a:srgbClr val="E7E6E6"/>
      </a:lt2>
      <a:accent1>
        <a:srgbClr val="D600FF"/>
      </a:accent1>
      <a:accent2>
        <a:srgbClr val="7604FF"/>
      </a:accent2>
      <a:accent3>
        <a:srgbClr val="001EFF"/>
      </a:accent3>
      <a:accent4>
        <a:srgbClr val="00B8FF"/>
      </a:accent4>
      <a:accent5>
        <a:srgbClr val="00FF9F"/>
      </a:accent5>
      <a:accent6>
        <a:srgbClr val="D54773"/>
      </a:accent6>
      <a:hlink>
        <a:srgbClr val="001EFF"/>
      </a:hlink>
      <a:folHlink>
        <a:srgbClr val="D600FF"/>
      </a:folHlink>
    </a:clrScheme>
    <a:fontScheme name="INEEXS">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EEXS_PRESENTATION TEMPLATE_draft" id="{30BF2E68-80EE-4297-8F52-0DFDC6474E2A}" vid="{4E4DB9D1-6FCB-4874-AD01-79ABAFF13735}"/>
    </a:ext>
  </a:extLst>
</a:theme>
</file>

<file path=ppt/theme/theme4.xml><?xml version="1.0" encoding="utf-8"?>
<a:theme xmlns:a="http://schemas.openxmlformats.org/drawingml/2006/main" name="Basis">
  <a:themeElements>
    <a:clrScheme name="INEEXS">
      <a:dk1>
        <a:srgbClr val="000000"/>
      </a:dk1>
      <a:lt1>
        <a:sysClr val="window" lastClr="FFFFFF"/>
      </a:lt1>
      <a:dk2>
        <a:srgbClr val="44546A"/>
      </a:dk2>
      <a:lt2>
        <a:srgbClr val="E7E6E6"/>
      </a:lt2>
      <a:accent1>
        <a:srgbClr val="D600FF"/>
      </a:accent1>
      <a:accent2>
        <a:srgbClr val="7604FF"/>
      </a:accent2>
      <a:accent3>
        <a:srgbClr val="001EFF"/>
      </a:accent3>
      <a:accent4>
        <a:srgbClr val="00B8FF"/>
      </a:accent4>
      <a:accent5>
        <a:srgbClr val="00FF9F"/>
      </a:accent5>
      <a:accent6>
        <a:srgbClr val="D54773"/>
      </a:accent6>
      <a:hlink>
        <a:srgbClr val="001EFF"/>
      </a:hlink>
      <a:folHlink>
        <a:srgbClr val="D600FF"/>
      </a:folHlink>
    </a:clrScheme>
    <a:fontScheme name="INEEXS">
      <a:majorFont>
        <a:latin typeface="Arial Nova"/>
        <a:ea typeface=""/>
        <a:cs typeface=""/>
      </a:majorFont>
      <a:minorFont>
        <a:latin typeface="Arial Nova"/>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INEEXS_PRESENTATION TEMPLATE_draft" id="{30BF2E68-80EE-4297-8F52-0DFDC6474E2A}" vid="{53627D35-A1CC-4D26-8619-DA417242FF0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973745b-dbdc-45a2-8db4-6ea1e3169d8b" xsi:nil="true"/>
    <lcf76f155ced4ddcb4097134ff3c332f xmlns="9b13b7a3-eb54-4f90-ad89-52310155b58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Έγγραφο" ma:contentTypeID="0x0101005EFAF6601383484B89F51FA717AD953A" ma:contentTypeVersion="15" ma:contentTypeDescription="Δημιουργία νέου εγγράφου" ma:contentTypeScope="" ma:versionID="7e2490952663ce0acdea085356cc87d3">
  <xsd:schema xmlns:xsd="http://www.w3.org/2001/XMLSchema" xmlns:xs="http://www.w3.org/2001/XMLSchema" xmlns:p="http://schemas.microsoft.com/office/2006/metadata/properties" xmlns:ns2="9b13b7a3-eb54-4f90-ad89-52310155b588" xmlns:ns3="3973745b-dbdc-45a2-8db4-6ea1e3169d8b" targetNamespace="http://schemas.microsoft.com/office/2006/metadata/properties" ma:root="true" ma:fieldsID="d0ff75d33b5e2d1206201d02763ba00f" ns2:_="" ns3:_="">
    <xsd:import namespace="9b13b7a3-eb54-4f90-ad89-52310155b588"/>
    <xsd:import namespace="3973745b-dbdc-45a2-8db4-6ea1e3169d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13b7a3-eb54-4f90-ad89-52310155b5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fed25f8e-50e6-4137-9d04-02130354ac1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73745b-dbdc-45a2-8db4-6ea1e3169d8b"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4" nillable="true" ma:displayName="Taxonomy Catch All Column" ma:hidden="true" ma:list="{b0628dd7-b66e-4b62-93e8-3083398e68b6}" ma:internalName="TaxCatchAll" ma:showField="CatchAllData" ma:web="3973745b-dbdc-45a2-8db4-6ea1e3169d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CD8BA1-A2BB-4FD1-8AEC-AE0EEA7CA8AE}">
  <ds:schemaRefs>
    <ds:schemaRef ds:uri="3a6547c0-3e5d-41ae-a00e-6d7ea5c75317"/>
    <ds:schemaRef ds:uri="959b8994-28c6-4c2c-af23-f5437036eea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3973745b-dbdc-45a2-8db4-6ea1e3169d8b"/>
    <ds:schemaRef ds:uri="9b13b7a3-eb54-4f90-ad89-52310155b588"/>
  </ds:schemaRefs>
</ds:datastoreItem>
</file>

<file path=customXml/itemProps2.xml><?xml version="1.0" encoding="utf-8"?>
<ds:datastoreItem xmlns:ds="http://schemas.openxmlformats.org/officeDocument/2006/customXml" ds:itemID="{4B06589B-CB35-4ABF-9924-543116A4C20D}">
  <ds:schemaRefs>
    <ds:schemaRef ds:uri="http://schemas.microsoft.com/sharepoint/v3/contenttype/forms"/>
  </ds:schemaRefs>
</ds:datastoreItem>
</file>

<file path=customXml/itemProps3.xml><?xml version="1.0" encoding="utf-8"?>
<ds:datastoreItem xmlns:ds="http://schemas.openxmlformats.org/officeDocument/2006/customXml" ds:itemID="{53ED459C-D9F0-4FDC-A434-2BFA3D2491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13b7a3-eb54-4f90-ad89-52310155b588"/>
    <ds:schemaRef ds:uri="3973745b-dbdc-45a2-8db4-6ea1e3169d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INEEXS_PRESENTATION TEMPLATE_Jan 2023</Template>
  <Application>Microsoft Office PowerPoint</Application>
  <PresentationFormat>Widescreen</PresentationFormat>
  <Slides>17</Slides>
  <Notes>12</Notes>
  <HiddenSlides>10</HiddenSlide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4_Office Theme</vt:lpstr>
      <vt:lpstr>3_Office Theme</vt:lpstr>
      <vt:lpstr>5_Office Theme</vt:lpstr>
      <vt:lpstr>Basis</vt:lpstr>
      <vt:lpstr>InEExS – Innovative Energy (Efficiency) Service Models for Sector Integration via Blockchain</vt:lpstr>
      <vt:lpstr>InEExS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Roberta D'Angiolella</dc:creator>
  <cp:revision>18</cp:revision>
  <dcterms:created xsi:type="dcterms:W3CDTF">2023-03-21T10:52:54Z</dcterms:created>
  <dcterms:modified xsi:type="dcterms:W3CDTF">2025-07-11T05:38:26Z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0x0101005EFAF6601383484B89F51FA717AD953A</vt:lpwstr>
  </property>
  <property fmtid="{D5CDD505-2E9C-101B-9397-08002B2CF9AE}" pid="3" name="MediaServiceImageTags">
    <vt:lpwstr/>
  </property>
</Properties>
</file>